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66" r:id="rId1"/>
  </p:sldMasterIdLst>
  <p:notesMasterIdLst>
    <p:notesMasterId r:id="rId44"/>
  </p:notesMasterIdLst>
  <p:handoutMasterIdLst>
    <p:handoutMasterId r:id="rId45"/>
  </p:handoutMasterIdLst>
  <p:sldIdLst>
    <p:sldId id="256" r:id="rId2"/>
    <p:sldId id="328" r:id="rId3"/>
    <p:sldId id="290" r:id="rId4"/>
    <p:sldId id="261" r:id="rId5"/>
    <p:sldId id="291" r:id="rId6"/>
    <p:sldId id="292" r:id="rId7"/>
    <p:sldId id="293" r:id="rId8"/>
    <p:sldId id="324" r:id="rId9"/>
    <p:sldId id="325" r:id="rId10"/>
    <p:sldId id="326" r:id="rId11"/>
    <p:sldId id="329" r:id="rId12"/>
    <p:sldId id="330" r:id="rId13"/>
    <p:sldId id="327" r:id="rId14"/>
    <p:sldId id="334" r:id="rId15"/>
    <p:sldId id="335" r:id="rId16"/>
    <p:sldId id="336" r:id="rId17"/>
    <p:sldId id="302" r:id="rId18"/>
    <p:sldId id="305" r:id="rId19"/>
    <p:sldId id="320" r:id="rId20"/>
    <p:sldId id="303" r:id="rId21"/>
    <p:sldId id="304" r:id="rId22"/>
    <p:sldId id="321" r:id="rId23"/>
    <p:sldId id="313" r:id="rId24"/>
    <p:sldId id="337" r:id="rId25"/>
    <p:sldId id="314" r:id="rId26"/>
    <p:sldId id="307" r:id="rId27"/>
    <p:sldId id="331" r:id="rId28"/>
    <p:sldId id="308" r:id="rId29"/>
    <p:sldId id="332" r:id="rId30"/>
    <p:sldId id="309" r:id="rId31"/>
    <p:sldId id="333" r:id="rId32"/>
    <p:sldId id="310" r:id="rId33"/>
    <p:sldId id="312" r:id="rId34"/>
    <p:sldId id="319" r:id="rId35"/>
    <p:sldId id="311" r:id="rId36"/>
    <p:sldId id="296" r:id="rId37"/>
    <p:sldId id="299" r:id="rId38"/>
    <p:sldId id="318" r:id="rId39"/>
    <p:sldId id="300" r:id="rId40"/>
    <p:sldId id="301" r:id="rId41"/>
    <p:sldId id="317" r:id="rId42"/>
    <p:sldId id="316" r:id="rId43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entury Gothic" panose="020B0502020202020204" pitchFamily="34" charset="0"/>
      <p:regular r:id="rId50"/>
      <p:bold r:id="rId51"/>
      <p:italic r:id="rId52"/>
      <p:boldItalic r:id="rId53"/>
    </p:embeddedFont>
    <p:embeddedFont>
      <p:font typeface="Oswald" panose="00000500000000000000" pitchFamily="2" charset="0"/>
      <p:regular r:id="rId54"/>
      <p:bold r:id="rId55"/>
    </p:embeddedFont>
    <p:embeddedFont>
      <p:font typeface="Source Sans Pro" panose="020B0503030403020204" pitchFamily="34" charset="0"/>
      <p:regular r:id="rId56"/>
      <p:bold r:id="rId57"/>
      <p:italic r:id="rId58"/>
      <p:boldItalic r:id="rId59"/>
    </p:embeddedFont>
    <p:embeddedFont>
      <p:font typeface="TH SarabunPSK" panose="020B0500040200020003" pitchFamily="34" charset="-34"/>
      <p:regular r:id="rId60"/>
      <p:bold r:id="rId61"/>
      <p:italic r:id="rId62"/>
      <p:boldItalic r:id="rId63"/>
    </p:embeddedFont>
    <p:embeddedFont>
      <p:font typeface="Wingdings 3" panose="05040102010807070707" pitchFamily="18" charset="2"/>
      <p:regular r:id="rId6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ECE0"/>
    <a:srgbClr val="39DBC4"/>
    <a:srgbClr val="75E5D5"/>
    <a:srgbClr val="32D8C0"/>
    <a:srgbClr val="40F2F2"/>
    <a:srgbClr val="2BDCE5"/>
    <a:srgbClr val="44D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DD6A09-606E-4722-82BA-D95AFBE1B951}">
  <a:tblStyle styleId="{CBDD6A09-606E-4722-82BA-D95AFBE1B9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 autoAdjust="0"/>
    <p:restoredTop sz="82988" autoAdjust="0"/>
  </p:normalViewPr>
  <p:slideViewPr>
    <p:cSldViewPr snapToGrid="0">
      <p:cViewPr varScale="1">
        <p:scale>
          <a:sx n="75" d="100"/>
          <a:sy n="75" d="100"/>
        </p:scale>
        <p:origin x="120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font" Target="fonts/font18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A4D78-411B-48AC-B547-9FDED2EFC23F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DCCC0-BA02-437A-A29D-9287B3A96E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8674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89604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079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0334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0260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3015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3544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4937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4826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987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6839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8284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0766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2350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6344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5033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0041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0338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9614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126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7542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30230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1493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2046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31084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33248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32947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51839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51590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13709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43249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42470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9831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989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22077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3873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9482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35ed75ccf_010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414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716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9601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5104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8123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413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F59D-ED5A-4413-8789-E5B29A4C3B9D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8BC5C82B-FC0B-4E96-BE46-0D29DEEE60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9987287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F59D-ED5A-4413-8789-E5B29A4C3B9D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8BC5C82B-FC0B-4E96-BE46-0D29DEEE60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162617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F59D-ED5A-4413-8789-E5B29A4C3B9D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8BC5C82B-FC0B-4E96-BE46-0D29DEEE60FE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987665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F59D-ED5A-4413-8789-E5B29A4C3B9D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8BC5C82B-FC0B-4E96-BE46-0D29DEEE60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2272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F59D-ED5A-4413-8789-E5B29A4C3B9D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8BC5C82B-FC0B-4E96-BE46-0D29DEEE60FE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687790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F59D-ED5A-4413-8789-E5B29A4C3B9D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8BC5C82B-FC0B-4E96-BE46-0D29DEEE60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5302838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F59D-ED5A-4413-8789-E5B29A4C3B9D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82B-FC0B-4E96-BE46-0D29DEEE60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7737579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F59D-ED5A-4413-8789-E5B29A4C3B9D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82B-FC0B-4E96-BE46-0D29DEEE60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8302300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539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3219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graph">
  <p:cSld name="All graph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44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F59D-ED5A-4413-8789-E5B29A4C3B9D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82B-FC0B-4E96-BE46-0D29DEEE60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3060637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F59D-ED5A-4413-8789-E5B29A4C3B9D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8BC5C82B-FC0B-4E96-BE46-0D29DEEE60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8531509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F59D-ED5A-4413-8789-E5B29A4C3B9D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8BC5C82B-FC0B-4E96-BE46-0D29DEEE60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987403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F59D-ED5A-4413-8789-E5B29A4C3B9D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8BC5C82B-FC0B-4E96-BE46-0D29DEEE60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714882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F59D-ED5A-4413-8789-E5B29A4C3B9D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82B-FC0B-4E96-BE46-0D29DEEE60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089815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F59D-ED5A-4413-8789-E5B29A4C3B9D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82B-FC0B-4E96-BE46-0D29DEEE60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029568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F59D-ED5A-4413-8789-E5B29A4C3B9D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82B-FC0B-4E96-BE46-0D29DEEE60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204939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F59D-ED5A-4413-8789-E5B29A4C3B9D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8BC5C82B-FC0B-4E96-BE46-0D29DEEE60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494862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FF59D-ED5A-4413-8789-E5B29A4C3B9D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8BC5C82B-FC0B-4E96-BE46-0D29DEEE60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312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  <p:sldLayoutId id="2147483884" r:id="rId18"/>
    <p:sldLayoutId id="2147483885" r:id="rId19"/>
  </p:sldLayoutIdLst>
  <p:transition>
    <p:fade thruBlk="1"/>
  </p:transition>
  <p:hf hdr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3"/>
          <p:cNvSpPr txBox="1">
            <a:spLocks noGrp="1"/>
          </p:cNvSpPr>
          <p:nvPr>
            <p:ph type="ctrTitle"/>
          </p:nvPr>
        </p:nvSpPr>
        <p:spPr>
          <a:xfrm>
            <a:off x="0" y="716045"/>
            <a:ext cx="8664498" cy="17688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br>
              <a:rPr lang="th-TH" sz="66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sz="66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sz="66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6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กิจกรรมแลกเปลี่ยนเรียนรู้</a:t>
            </a:r>
            <a:br>
              <a:rPr lang="th-TH" sz="66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6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เอกสารประกอบการเบิกจ่าย</a:t>
            </a:r>
            <a:br>
              <a:rPr lang="th-TH" sz="66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sz="66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sz="66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sz="66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Google Shape;453;p13"/>
          <p:cNvSpPr txBox="1">
            <a:spLocks/>
          </p:cNvSpPr>
          <p:nvPr/>
        </p:nvSpPr>
        <p:spPr>
          <a:xfrm>
            <a:off x="3267307" y="3866843"/>
            <a:ext cx="5397191" cy="1158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th-TH" sz="3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งานการคลัง กองกลาง สำนักงานอธิการบดี</a:t>
            </a:r>
          </a:p>
          <a:p>
            <a:r>
              <a:rPr lang="th-TH" sz="3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</a:t>
            </a:r>
            <a:r>
              <a:rPr lang="th-TH" sz="3200" dirty="0" err="1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3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ยะลา</a:t>
            </a:r>
          </a:p>
          <a:p>
            <a:endParaRPr lang="th-TH" sz="28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0936C31-B521-4F6E-80C6-FC6749B3F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700" y="256249"/>
            <a:ext cx="6996600" cy="715800"/>
          </a:xfrm>
        </p:spPr>
        <p:txBody>
          <a:bodyPr/>
          <a:lstStyle/>
          <a:p>
            <a:pPr algn="ctr"/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sz="2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1 ค่าตอบแทน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100B76-9093-4363-A156-D713D1E32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1401" y="1166781"/>
            <a:ext cx="7610731" cy="3515285"/>
          </a:xfrm>
        </p:spPr>
        <p:txBody>
          <a:bodyPr/>
          <a:lstStyle/>
          <a:p>
            <a:pPr marL="101600" indent="0">
              <a:buNone/>
            </a:pPr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ค่าใช้จ่ายดังต่อไปนี้ ให้หัวหน้าส่วนราชการเบิกจ่ายได้ตามความจำเป็น เหมาะสม ประหยัด </a:t>
            </a:r>
            <a:b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และเพื่อประโยชน์ของทางราชการ</a:t>
            </a:r>
          </a:p>
          <a:p>
            <a:pPr marL="101600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 ค่าตอบแทนล่ามในการแปลภาษาท้องถิ่น ภาษาต่างประเทศ หรือภาษามือ </a:t>
            </a:r>
          </a:p>
          <a:p>
            <a:pPr marL="101600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 ค่าตอบแทนในการแปลหนังสือ หรือเอกสาร </a:t>
            </a:r>
          </a:p>
          <a:p>
            <a:pPr marL="101600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ค่าตอบแทนในการจัดเก็บหรือสำรวจข้อมูล เฉพาะในช่วงเวลาที่มีการจัดเก็บหรือสำรวจข้อมูล</a:t>
            </a:r>
          </a:p>
          <a:p>
            <a:pPr marL="101600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ในกรณีที่ผู้แปล หรือผู้จัดเก็บหรือผู้สำรวจข้อมูล เป็นเจ้าหน้าที่ของส่วนราชการที่ปฏิบัติงานตามหน้าที่ มิให้ได้รับค่าตอบแทน</a:t>
            </a:r>
          </a:p>
        </p:txBody>
      </p:sp>
    </p:spTree>
    <p:extLst>
      <p:ext uri="{BB962C8B-B14F-4D97-AF65-F5344CB8AC3E}">
        <p14:creationId xmlns:p14="http://schemas.microsoft.com/office/powerpoint/2010/main" val="135641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9EF429-58D0-414A-BBB0-99116EF9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2 ค่าใช้สอย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A24C641-124C-4DCE-96F4-06B985D31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0320" y="1540175"/>
            <a:ext cx="6543040" cy="1914225"/>
          </a:xfrm>
        </p:spPr>
        <p:txBody>
          <a:bodyPr/>
          <a:lstStyle/>
          <a:p>
            <a:pPr marL="101600" indent="0" algn="thaiDist">
              <a:buNone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ค่าใช้จ่ายที่เป็นค่าใช้สอย ให้หัวหน้าส่วนราชการเบิกจ่ายตามความความจำเป็น เหมาะสม ประหยัด และเพื่อประโยชน์ของทางราชการ</a:t>
            </a:r>
          </a:p>
        </p:txBody>
      </p:sp>
    </p:spTree>
    <p:extLst>
      <p:ext uri="{BB962C8B-B14F-4D97-AF65-F5344CB8AC3E}">
        <p14:creationId xmlns:p14="http://schemas.microsoft.com/office/powerpoint/2010/main" val="2827553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CDDC2B9-5BC2-44BE-9EA5-8368923A2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3 ค่าวัสดุ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5EC64BF-9B01-4903-8E27-571B1F429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วัสดุตามหลักการจำแนกประเภทรายจ่ายตามงบประมาณของสำนักงบประมาณให้หัวหน้าส่วนราชการเบิกจ่ายเท่าที่จ่ายจริงตามความจำเป็น เหมาะสม ประหยัด และเพื่อประโยชน์ของทางราชการ </a:t>
            </a:r>
          </a:p>
        </p:txBody>
      </p:sp>
    </p:spTree>
    <p:extLst>
      <p:ext uri="{BB962C8B-B14F-4D97-AF65-F5344CB8AC3E}">
        <p14:creationId xmlns:p14="http://schemas.microsoft.com/office/powerpoint/2010/main" val="1616480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381D91B-057C-4222-97A2-8134DEE55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700" y="270140"/>
            <a:ext cx="6996600" cy="715800"/>
          </a:xfrm>
        </p:spPr>
        <p:txBody>
          <a:bodyPr/>
          <a:lstStyle/>
          <a:p>
            <a:pPr algn="ctr"/>
            <a:r>
              <a:rPr lang="th-TH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4 ค่าสาธารณูปโภค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5A1571F-BCEB-40C0-A6DF-B8E55EB43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5933" y="1158435"/>
            <a:ext cx="7366000" cy="3599832"/>
          </a:xfrm>
        </p:spPr>
        <p:txBody>
          <a:bodyPr/>
          <a:lstStyle/>
          <a:p>
            <a:pPr marL="10160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ค่าสาธารณูปโภคและค่าใช้จ่ายที่เกี่ยวข้องกับสาธารณูปโภคดังต่อไปนี้ ให้หัวหน้าส่วนราชการเบิกจ่ายได้ตามความจำเป็น เหมาะสม ประหยัด และเพื่อประโยชน์ของทางราชการ</a:t>
            </a:r>
          </a:p>
          <a:p>
            <a:pPr marL="101600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 ค่าไฟฟ้า ค่าน้ำ ค่าโทรศัพท์ ของส่วนราชการและบ้านพักข้าราชการ</a:t>
            </a:r>
          </a:p>
          <a:p>
            <a:pPr marL="101600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 ค่าบริการไปรษณีย์ ค่าฝากส่งไปรษณีย์ ค่าดวงตราไปรษณีย์หรือค่าเช่าตู้ไปรษณีย์</a:t>
            </a:r>
          </a:p>
          <a:p>
            <a:pPr marL="101600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ค่าบริการสื่อสารและโทรคมนาคม</a:t>
            </a:r>
          </a:p>
          <a:p>
            <a:pPr marL="101600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 ค่าเช่าพื้นที่เว็บไซต์ และค่าธรรมเนียมที่เกี่ยวข้อง</a:t>
            </a:r>
          </a:p>
          <a:p>
            <a:pPr marL="101600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5. ค่าธรรมเนียมธนาคารเกี่ยวกับ</a:t>
            </a:r>
            <a:r>
              <a:rPr lang="th-TH" sz="2200" dirty="0" err="1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ธุรกรรมทางการเงินเพื่อความสะดวกของส่วนราชการที่มิใช่เป็นการร้องขอของผู้มีสิทธิรับเงิน</a:t>
            </a:r>
          </a:p>
          <a:p>
            <a:pPr marL="10160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3220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E6AE8A2-B2DD-4A1E-AD14-DC83CDC9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850" y="156605"/>
            <a:ext cx="6996600" cy="585075"/>
          </a:xfrm>
        </p:spPr>
        <p:txBody>
          <a:bodyPr/>
          <a:lstStyle/>
          <a:p>
            <a:pPr algn="ctr"/>
            <a:r>
              <a:rPr lang="th-TH" sz="2600" b="1" u="sng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ค่าตอบแทนในการแปลหนังสือ หรือเอกสาร</a:t>
            </a:r>
            <a:endParaRPr lang="th-TH" sz="26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61E8A66-0F0A-4F3D-880B-449F7373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5898" y="741679"/>
            <a:ext cx="8268102" cy="3911601"/>
          </a:xfrm>
        </p:spPr>
        <p:txBody>
          <a:bodyPr/>
          <a:lstStyle/>
          <a:p>
            <a:pPr marL="0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การเบิกค่าตอบแทนในการแปลหนังสือ หรือเอกสาร หลักฐานที่ใช้ประกอบการเบิกจ่ายดังนี้</a:t>
            </a:r>
          </a:p>
          <a:p>
            <a:pPr marL="263525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บันทึกการสำรองเงินงบประมาณ (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BR)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ฉบับจริง/สำเนา</a:t>
            </a:r>
          </a:p>
          <a:p>
            <a:pPr marL="0" indent="263525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บันทึกข้อความขออนุมัติเบิก ค่าตอบแทนในการแปลหนังสือ หรือเอกสาร พร้อมระบุอัตราการแปลต่อแผ่นจำนวนเงินขอเบิก และผู้มีอำนาจลงนามอนุมัติ</a:t>
            </a:r>
          </a:p>
          <a:p>
            <a:pPr marL="263525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ใบสำคัญรับเงิน </a:t>
            </a:r>
          </a:p>
          <a:p>
            <a:pPr marL="263525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3.1 กรณียืมเงินทดรองจ่าย ผู้ยืมเงินต้องลงลายมือชื่อผู้จ่ายเงิน</a:t>
            </a:r>
          </a:p>
          <a:p>
            <a:pPr marL="0" indent="263525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3.2 กรณีไม่ยืมเงินทดรองจ่าย ผู้จ่ายเงินสำรองจ่ายให้กับบุคคลภายนอกมหาวิทยาลัยต้องแนบหนังสือ  มอบอำนาจ </a:t>
            </a:r>
          </a:p>
          <a:p>
            <a:pPr marL="36000" indent="0" algn="thaiDist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4. สำเนาบัตรประชาชนของผู้แปลหนังสือ หรือเอกสาร รับรองสำเนาถูกต้องพร้อมลงลายมือชื่อ</a:t>
            </a:r>
          </a:p>
          <a:p>
            <a:pPr marL="36000" indent="0" algn="thaiDist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5. สำเนาหนังสือหรือเอกสารที่แปล (บางส่วน)</a:t>
            </a:r>
            <a:endParaRPr lang="th-TH" sz="22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3525" indent="0">
              <a:buNone/>
            </a:pPr>
            <a:endParaRPr lang="th-TH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3525" indent="0">
              <a:buNone/>
            </a:pPr>
            <a:endParaRPr lang="th-TH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 algn="thaiDist">
              <a:spcBef>
                <a:spcPts val="0"/>
              </a:spcBef>
              <a:buNone/>
            </a:pPr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558800" indent="-457200">
              <a:buAutoNum type="arabicPeriod"/>
            </a:pPr>
            <a:endParaRPr lang="th-TH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28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C73D77F-0DA3-4F70-9D0A-7C5470DE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700" y="136285"/>
            <a:ext cx="6996600" cy="625715"/>
          </a:xfrm>
        </p:spPr>
        <p:txBody>
          <a:bodyPr/>
          <a:lstStyle/>
          <a:p>
            <a:pPr algn="ctr"/>
            <a:r>
              <a:rPr lang="th-TH" sz="2600" b="1" u="sng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ค่าตอบแทนในการจัดเก็บหรือสำรวจข้อมูล</a:t>
            </a:r>
            <a:endParaRPr lang="th-TH" sz="26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83D37EA-1A95-4E15-8FBB-775EEB2A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762000"/>
            <a:ext cx="8056345" cy="4013200"/>
          </a:xfrm>
        </p:spPr>
        <p:txBody>
          <a:bodyPr/>
          <a:lstStyle/>
          <a:p>
            <a:pPr marL="101600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การเบิกค่าตอบแทนในการจัดเก็บหรือสำรวจข้อมูล หลักฐานที่ใช้ประกอบการเบิกจ่ายดังนี้</a:t>
            </a:r>
          </a:p>
          <a:p>
            <a:pPr marL="263525" indent="92075">
              <a:buAutoNum type="arabicPeriod"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บันทึกการสำรองเงินงบประมาณ (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BR)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ฉบับจริง/สำเนา</a:t>
            </a:r>
          </a:p>
          <a:p>
            <a:pPr marL="92075" indent="17145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บันทึกข้อความขออนุมัติเบิกค่าตอบแทนในการจัดเก็บหรือสำรวจข้อมูล พร้อมระบุอัตราค่าตอบแทน จำนวนเงินขอเบิก และผู้มีอำนาจลงนามอนุมัติ</a:t>
            </a:r>
          </a:p>
          <a:p>
            <a:pPr marL="263525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ใบสำคัญรับเงิน </a:t>
            </a:r>
          </a:p>
          <a:p>
            <a:pPr marL="263525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3.1 กรณียืมเงินทดรองจ่าย ผู้ยืมเงินต้องลงลายมือชื่อผู้จ่ายเงิน</a:t>
            </a:r>
          </a:p>
          <a:p>
            <a:pPr marL="92075" indent="17145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3.2 กรณีไม่ยืมเงินทดรองจ่าย ผู้จ่ายเงินสำรองจ่ายให้กับบุคคลภายนอกมหาวิทยาลัยต้องแนบหนังสือมอบอำนาจ </a:t>
            </a:r>
          </a:p>
          <a:p>
            <a:pPr marL="36000" indent="0" algn="thaiDist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4. สำเนาบัตรประชาชนของผู้จัดเก็บหรือสำรวจข้อมูล รับรองสำเนาถูกต้องพร้อมลงลายมือชื่อ</a:t>
            </a:r>
          </a:p>
          <a:p>
            <a:pPr marL="36000" indent="0" algn="thaiDist">
              <a:spcBef>
                <a:spcPts val="0"/>
              </a:spcBef>
              <a:buNone/>
              <a:tabLst>
                <a:tab pos="26352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5. โครงการที่ได้รับการอนุมัติ</a:t>
            </a:r>
          </a:p>
          <a:p>
            <a:pPr marL="36000" indent="0" algn="thaiDist">
              <a:spcBef>
                <a:spcPts val="0"/>
              </a:spcBef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endParaRPr lang="th-TH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72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04377A1-58FA-4290-8867-2F52BEB84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470" y="166765"/>
            <a:ext cx="6996600" cy="715800"/>
          </a:xfrm>
        </p:spPr>
        <p:txBody>
          <a:bodyPr/>
          <a:lstStyle/>
          <a:p>
            <a:pPr algn="ctr"/>
            <a:r>
              <a:rPr lang="th-TH" sz="2600" b="1" u="sng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ค่าบริการไปรษณีย์</a:t>
            </a:r>
            <a:endParaRPr lang="th-TH" sz="26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604C0D2-0B6C-4E42-AA6F-058625F7F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40" y="882565"/>
            <a:ext cx="7630160" cy="3638635"/>
          </a:xfrm>
        </p:spPr>
        <p:txBody>
          <a:bodyPr/>
          <a:lstStyle/>
          <a:p>
            <a:pPr marL="101600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การเบิกค่าบริการไปรษณีย์ หลักฐานที่ใช้ประกอบการเบิกจ่ายดังนี้</a:t>
            </a:r>
          </a:p>
          <a:p>
            <a:pPr marL="263525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บันทึกการสำรองเงินงบประมาณ (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BR)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ฉบับจริง/สำเนา</a:t>
            </a:r>
          </a:p>
          <a:p>
            <a:pPr marL="92075" indent="17145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บันทึกข้อความขออนุมัติเบิกค่าบริการไปรษณีย์ จำนวนเงินขอเบิก และผู้มีอำนาจลงนามอนุมัติ</a:t>
            </a:r>
          </a:p>
          <a:p>
            <a:pPr marL="263525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ใบเสร็จรับเงิน (มีองค์ประกอบครบ 5 องค์ประกอบ)</a:t>
            </a:r>
          </a:p>
          <a:p>
            <a:pPr marL="101600" lvl="0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3.1 กรณียืมเงินทดรองจ่าย ผู้ยืมเงินประทับตราทดรองจ่ายพร้อมลงลายมือชื่อผู้จ่ายเงิน         </a:t>
            </a:r>
          </a:p>
          <a:p>
            <a:pPr marL="101600" lvl="0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3.2 กรณีไม่ยืมเงินทดรองจ่าย ผู้จ่ายเงินประทับตราทดรองจ่ายพร้อมลงลายมือชื่อผู้จ่ายเงิน</a:t>
            </a:r>
          </a:p>
          <a:p>
            <a:pPr marL="36000" indent="0" algn="thaiDist">
              <a:spcBef>
                <a:spcPts val="0"/>
              </a:spcBef>
              <a:buNone/>
              <a:tabLst>
                <a:tab pos="26352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 โครงการที่ได้รับการอนุมัติ</a:t>
            </a:r>
          </a:p>
          <a:p>
            <a:pPr marL="10160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05863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body" idx="1"/>
          </p:nvPr>
        </p:nvSpPr>
        <p:spPr>
          <a:xfrm>
            <a:off x="1097279" y="0"/>
            <a:ext cx="7770243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th-TH" sz="2600" b="1" u="sng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ค่าใช้จ่ายในการประชุมราชการ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" sz="24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📌 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ค่าเบี้ยประชุม</a:t>
            </a:r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การเบิกค่าเบี้ยประชุม หลักฐานที่ใช้ประกอบการเบิกจ่ายดังนี้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0">
              <a:spcBef>
                <a:spcPts val="0"/>
              </a:spcBef>
              <a:buNone/>
              <a:tabLst>
                <a:tab pos="630238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บันทึกการสำรองเงินงบประมาณ (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BR)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ฉบับจริง/สำเนา</a:t>
            </a:r>
          </a:p>
          <a:p>
            <a:pPr marL="101600" lvl="0" indent="0">
              <a:spcBef>
                <a:spcPts val="0"/>
              </a:spcBef>
              <a:buNone/>
              <a:tabLst>
                <a:tab pos="630238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งบหน้าสรุปการจ่ายค่าเบี้ยประชุม แสดงรายชื่อผู้รับค่าเบี้ยประชุม และจำนวนเงิน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0">
              <a:spcBef>
                <a:spcPts val="0"/>
              </a:spcBef>
              <a:buNone/>
              <a:tabLst>
                <a:tab pos="630238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ใบสำคัญรับเงิน </a:t>
            </a:r>
          </a:p>
          <a:p>
            <a:pPr marL="1485900" lvl="3" indent="-682625">
              <a:buNone/>
              <a:tabLst>
                <a:tab pos="80327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 กรณียืมเงินทดรองจ่าย ผู้ยืมเงินต้องลงลายมือชื่อผู้จ่ายเงิน</a:t>
            </a:r>
          </a:p>
          <a:p>
            <a:pPr marL="1485900" lvl="3" indent="-682625">
              <a:buNone/>
              <a:tabLst>
                <a:tab pos="143827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3.2 กรณีไม่ยืมเงินทดรองจ่าย </a:t>
            </a:r>
          </a:p>
          <a:p>
            <a:pPr marL="101600" lvl="0" indent="0">
              <a:spcBef>
                <a:spcPts val="0"/>
              </a:spcBef>
              <a:buNone/>
              <a:tabLst>
                <a:tab pos="1076325" algn="l"/>
                <a:tab pos="2147888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 ใบมอบฉันทะ ใช้ในกรณี ผู้จ่ายเงินสำรองจ่ายให้กับบุคลากรภายในมหาวิทยาลัย</a:t>
            </a:r>
          </a:p>
          <a:p>
            <a:pPr marL="101600" lvl="0" indent="0">
              <a:spcBef>
                <a:spcPts val="0"/>
              </a:spcBef>
              <a:buNone/>
              <a:tabLst>
                <a:tab pos="985838" algn="l"/>
                <a:tab pos="2147888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- หนังสือมอบอำนาจ ใช้ในกรณีผู้จ่ายเงินสำรองจ่ายให้กับบุคคลภายนอกมหาวิทยาลัย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528638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หนังสือเชิญประชุม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528638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คำสั่งแต่งตั้งคณะกรรมการ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528638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6.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ระเบียบวาระการประชุม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lvl="1" indent="36000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360000">
              <a:spcBef>
                <a:spcPts val="0"/>
              </a:spcBef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7747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body" idx="1"/>
          </p:nvPr>
        </p:nvSpPr>
        <p:spPr>
          <a:xfrm>
            <a:off x="694267" y="163345"/>
            <a:ext cx="8210035" cy="45337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spcBef>
                <a:spcPts val="0"/>
              </a:spcBef>
              <a:buNone/>
            </a:pPr>
            <a:r>
              <a:rPr lang="en" sz="2000" dirty="0"/>
              <a:t> </a:t>
            </a:r>
            <a:r>
              <a:rPr lang="en" sz="2200" dirty="0">
                <a:solidFill>
                  <a:schemeClr val="accent2">
                    <a:lumMod val="50000"/>
                  </a:schemeClr>
                </a:solidFill>
              </a:rPr>
              <a:t>📌 </a:t>
            </a:r>
            <a:r>
              <a:rPr lang="th-TH" sz="22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ค่าเบี้ยประชุม (ผ่านสื่ออิเล็กทรอนิกส์) </a:t>
            </a:r>
          </a:p>
          <a:p>
            <a:pPr marL="101600" indent="0">
              <a:spcBef>
                <a:spcPts val="0"/>
              </a:spcBef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การเบิกค่าเบี้ยประชุม (ผ่านสื่ออิเล็กทรอนิกส์) หลักฐานที่ใช้ประกอบการเบิกจ่ายดังนี้</a:t>
            </a:r>
            <a:endParaRPr lang="th-TH" sz="20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619125"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1. </a:t>
            </a: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บันทึกการสำรองเงินงบประมาณ (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BR) </a:t>
            </a: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ฉบับจริง/สำเนา</a:t>
            </a:r>
          </a:p>
          <a:p>
            <a:pPr marL="101600" lvl="0" indent="619125" algn="thaiDist"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2. </a:t>
            </a: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งบหน้าสรุปการจ่ายค่าเบี้ยประชุม แสดงรายชื่อผู้รับค่าเบี้ยประชุม และจำนวนเงิน</a:t>
            </a:r>
          </a:p>
          <a:p>
            <a:pPr marL="101600" lvl="0" indent="619125" algn="thaiDist"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3. ใบรายชื่อผู้เข้ารับการประชุมและรูปภาพประกอบจากสื่ออิเล็กทรอนิกส์</a:t>
            </a:r>
          </a:p>
          <a:p>
            <a:pPr marL="720725" lvl="0" indent="-619125" algn="thaiDist"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4. ใบสำคัญรับเงิน </a:t>
            </a:r>
          </a:p>
          <a:p>
            <a:pPr marL="101600" lvl="0" indent="884238" algn="thaiDist"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4.1 กรณียืมเงินทดรองจ่าย ผู้ยืมเงินต้องลงลายมือชื่อผู้จ่ายเงิน</a:t>
            </a:r>
          </a:p>
          <a:p>
            <a:pPr marL="101600" lvl="0" indent="0" algn="thaiDist">
              <a:buNone/>
              <a:tabLst>
                <a:tab pos="985838" algn="l"/>
              </a:tabLst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4.2 กรณีไม่ยืมเงินทดรองจ่าย </a:t>
            </a:r>
          </a:p>
          <a:p>
            <a:pPr marL="101600" lvl="0" indent="0">
              <a:buNone/>
              <a:tabLst>
                <a:tab pos="1260475" algn="l"/>
                <a:tab pos="1438275" algn="l"/>
                <a:tab pos="2147888" algn="l"/>
              </a:tabLst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- ใบมอบฉันทะ ใช้ในกรณี ผู้จ่ายเงินสำรองจ่ายให้กับบุคลากรภายในมหาวิทยาลัย</a:t>
            </a:r>
          </a:p>
          <a:p>
            <a:pPr marL="101600" lvl="0" indent="0">
              <a:buNone/>
              <a:tabLst>
                <a:tab pos="1438275" algn="l"/>
                <a:tab pos="2147888" algn="l"/>
              </a:tabLst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- หนังสือมอบอำนาจ ใช้ในกรณีผู้จ่ายเงินสำรองจ่ายให้กับบุคคลภายนอกมหาวิทยาลัย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619125" algn="thaiDist"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หนังสือเชิญประชุม</a:t>
            </a:r>
          </a:p>
          <a:p>
            <a:pPr marL="101600" lvl="0" indent="528638" algn="thaiDist"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6. คำสั่งแต่งตั้งคณะกรรมการ</a:t>
            </a:r>
          </a:p>
          <a:p>
            <a:pPr marL="101600" lvl="0" indent="528638" algn="thaiDist"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7. ระเบียบวาระการประชุม</a:t>
            </a:r>
          </a:p>
          <a:p>
            <a:pPr marL="101600" lvl="0" indent="0" algn="thaiDist">
              <a:buNone/>
            </a:pPr>
            <a:r>
              <a:rPr lang="th-TH" sz="1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101600" lvl="0" indent="0">
              <a:buNone/>
            </a:pPr>
            <a:endParaRPr lang="th-TH" sz="17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360000">
              <a:buNone/>
            </a:pPr>
            <a:r>
              <a:rPr lang="th-TH" sz="1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94478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body" idx="1"/>
          </p:nvPr>
        </p:nvSpPr>
        <p:spPr>
          <a:xfrm>
            <a:off x="670560" y="0"/>
            <a:ext cx="8473440" cy="4950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" lvl="1" indent="0">
              <a:buNone/>
            </a:pPr>
            <a:endParaRPr lang="th-TH" sz="10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r>
              <a:rPr lang="en" sz="2400" b="1" dirty="0">
                <a:solidFill>
                  <a:schemeClr val="accent2">
                    <a:lumMod val="50000"/>
                  </a:schemeClr>
                </a:solidFill>
              </a:rPr>
              <a:t>📌 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ค่าอาหาร / ค่าอาหารว่างและเครื่องดื่ม </a:t>
            </a:r>
          </a:p>
          <a:p>
            <a:pPr marL="101600" indent="0">
              <a:spcBef>
                <a:spcPts val="0"/>
              </a:spcBef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การเบิกค่าอาหาร/ค่าอาหารว่างและเครื่องดื่ม หลักฐานที่ใช้ประกอบการเบิกจ่ายดังนี้</a:t>
            </a:r>
            <a:endParaRPr lang="th-TH" sz="2200" b="1" u="sng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619125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บันทึกการสำรองเงินงบประมาณ (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BR)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ฉบับจริง/สำเนา</a:t>
            </a:r>
          </a:p>
          <a:p>
            <a:pPr marL="101600" lvl="0" indent="528638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2. หนังสือรับรองผู้เข้าร่วมประชุม พร้อมลายมือชื่อผู้รับรอง/สำเนาใบลงทะเบียนผู้เข้าร่วมประชุมรับรองสำเนาถูกต้องพร้อมลงลายมือชื่อ</a:t>
            </a:r>
          </a:p>
          <a:p>
            <a:pPr marL="101600" lvl="0" indent="619125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กรณีขอเบิกค่าอาหารว่างและเครื่องดื่ม สถานที่ราชการ 35 บาท สถานที่เอกชน 50 บาท</a:t>
            </a:r>
          </a:p>
          <a:p>
            <a:pPr marL="101600" lvl="0" indent="0">
              <a:spcBef>
                <a:spcPts val="0"/>
              </a:spcBef>
              <a:buNone/>
            </a:pPr>
            <a:r>
              <a:rPr lang="th-TH" sz="22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		 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(กรณีเกินอัตราที่กำหนด ต้องมีบันทึกข้อความเพื่อขออนุมัติเบิกค่าอาหาร/ค่าอาหารว่างและเครื่องดื่มเกินอัตราที่กำหนดและผู้มีอำนาจลงนามอนุมัติ)</a:t>
            </a:r>
          </a:p>
          <a:p>
            <a:pPr marL="101600" lvl="0" indent="619125"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ใบสำคัญรับเงิน / ใบเสร็จรับเงิน</a:t>
            </a:r>
          </a:p>
          <a:p>
            <a:pPr marL="101600" lvl="0" indent="0">
              <a:buNone/>
              <a:tabLst>
                <a:tab pos="893763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4.1 ใบสำคัญรับเงิน แนบสำเนาบัตรประชาชน รับรองสำเนาถูกต้องพร้อมลงลายมือชื่อ</a:t>
            </a:r>
          </a:p>
          <a:p>
            <a:pPr marL="1485900" lvl="3" indent="-317500">
              <a:buNone/>
              <a:tabLst>
                <a:tab pos="143827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4.1.1 กรณียืมเงินทดรองจ่าย ผู้ยืมเงินต้องลงลายมือชื่อผู้จ่ายเงิน</a:t>
            </a:r>
          </a:p>
          <a:p>
            <a:pPr marL="92075" lvl="3" indent="0">
              <a:buNone/>
              <a:tabLst>
                <a:tab pos="92075" algn="l"/>
                <a:tab pos="1074738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4.1.2 กรณีไม่ยืมเงินทดรองจ่าย ผู้จ่ายเงินสำรองจ่ายให้กับบุคคลภายนอกมหาวิทยาลัยต้องแนบหนังสือมอบอำนาจ </a:t>
            </a:r>
            <a:endParaRPr lang="th-TH" sz="22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0">
              <a:buNone/>
            </a:pP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101600" lvl="0" indent="0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0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0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0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0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556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AF1A94F-EF46-4FCF-9E89-B72156EF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667" y="1589102"/>
            <a:ext cx="6872438" cy="1136343"/>
          </a:xfrm>
        </p:spPr>
        <p:txBody>
          <a:bodyPr/>
          <a:lstStyle/>
          <a:p>
            <a:pPr algn="ctr"/>
            <a:br>
              <a:rPr lang="th-TH" sz="7200" spc="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7200" b="1" spc="6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การยืมเงินทดรองจ่าย</a:t>
            </a:r>
            <a:endParaRPr lang="th-TH" sz="72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3600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body" idx="1"/>
          </p:nvPr>
        </p:nvSpPr>
        <p:spPr>
          <a:xfrm>
            <a:off x="853440" y="345440"/>
            <a:ext cx="8128000" cy="41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" lvl="1" indent="0" algn="thaiDist">
              <a:buNone/>
            </a:pP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ค่าอาหาร / ค่าอาหารว่างและเครื่องดื่ม (ต่อ)</a:t>
            </a:r>
            <a:endParaRPr lang="th-TH" sz="24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4.2 ใบเสร็จรับเงิน </a:t>
            </a:r>
          </a:p>
          <a:p>
            <a:pPr marL="101600" lvl="0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4.2.1 กรณียืมเงินทดรองจ่าย ผู้ยืมเงินประทับตราทดรองจ่ายพร้อมลงลายมือชื่อผู้จ่ายเงิน         </a:t>
            </a:r>
          </a:p>
          <a:p>
            <a:pPr marL="101600" lvl="0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4.2.2 กรณีไม่ยืมเงินทดรองจ่าย ผู้จ่ายเงินประทับตราทดรองจ่ายพร้อมลงลายมือชื่อผู้จ่ายเงิน</a:t>
            </a:r>
          </a:p>
          <a:p>
            <a:pPr marL="36000" indent="0" algn="thaiDist">
              <a:spcBef>
                <a:spcPts val="30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5. หนังสือเชิญผู้เข้าร่วมประชุม</a:t>
            </a:r>
          </a:p>
          <a:p>
            <a:pPr marL="36000" indent="0" algn="thaiDist">
              <a:spcBef>
                <a:spcPts val="30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6. คำสั่งแต่งตั้งคณะกรรมการ</a:t>
            </a:r>
          </a:p>
          <a:p>
            <a:pPr marL="36000" indent="0" algn="thaiDist">
              <a:spcBef>
                <a:spcPts val="30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7. กรณีเบิกค่าอาหาร ต้องแนบสำเนารายงานการประชุม รับรองสำเนาถูกต้องพร้อมลงลายมือชื่อ</a:t>
            </a:r>
          </a:p>
          <a:p>
            <a:pPr marL="1485900" lvl="3" indent="0">
              <a:buNone/>
              <a:tabLst>
                <a:tab pos="1074738" algn="l"/>
                <a:tab pos="1438275" algn="l"/>
              </a:tabLst>
            </a:pPr>
            <a:endParaRPr lang="th-TH" sz="2200" b="1" u="sng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485900" lvl="3" indent="0">
              <a:buNone/>
              <a:tabLst>
                <a:tab pos="1074738" algn="l"/>
                <a:tab pos="1438275" algn="l"/>
              </a:tabLst>
            </a:pPr>
            <a:endParaRPr lang="th-TH" sz="2200" b="1" u="sng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360000"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5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******ค่าอาหารเบิกได้ในกรณีที่มีการประชุมคาบเกี่ยวช่วงบ่ายเท่านั้น******</a:t>
            </a:r>
          </a:p>
          <a:p>
            <a:pPr marL="101600" lvl="0" indent="36000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0" algn="thaiDist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0" algn="thaiDist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0" algn="thaiDist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0" algn="thaiDist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0">
              <a:spcBef>
                <a:spcPts val="0"/>
              </a:spcBef>
              <a:buNone/>
            </a:pPr>
            <a:endParaRPr lang="th-TH" sz="1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360000">
              <a:spcBef>
                <a:spcPts val="0"/>
              </a:spcBef>
              <a:buNone/>
            </a:pP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5606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body" idx="1"/>
          </p:nvPr>
        </p:nvSpPr>
        <p:spPr>
          <a:xfrm>
            <a:off x="680720" y="180366"/>
            <a:ext cx="8290560" cy="44627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spcBef>
                <a:spcPts val="0"/>
              </a:spcBef>
              <a:buNone/>
            </a:pPr>
            <a:endParaRPr lang="th-TH" sz="1200" b="1" dirty="0"/>
          </a:p>
          <a:p>
            <a:pPr marL="101600" indent="0">
              <a:spcBef>
                <a:spcPts val="0"/>
              </a:spcBef>
              <a:buNone/>
            </a:pPr>
            <a:r>
              <a:rPr lang="en" sz="2400" b="1" dirty="0">
                <a:solidFill>
                  <a:schemeClr val="accent2">
                    <a:lumMod val="50000"/>
                  </a:schemeClr>
                </a:solidFill>
              </a:rPr>
              <a:t>📌 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ค่าอาหาร / ค่าอาหารว่างและเครื่องดื่ม (ผ่านสื่ออิเล็กทรอนิกส์) </a:t>
            </a:r>
          </a:p>
          <a:p>
            <a:pPr marL="101600" indent="0">
              <a:spcBef>
                <a:spcPts val="0"/>
              </a:spcBef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การเบิกค่าอาหาร/ค่าอาหารว่างและเครื่องดื่ม (ผ่านสื่ออิเล็กทรอนิกส์) หลักฐานที่ใช้ประกอบการเบิกจ่ายดังนี้</a:t>
            </a:r>
            <a:endParaRPr lang="th-TH" sz="22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925" indent="685800" algn="thaiDist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บันทึกการสำรองเงินงบประมาณ (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BR)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ฉบับจริง/สำเนา</a:t>
            </a:r>
          </a:p>
          <a:p>
            <a:pPr marL="34925" indent="685800" algn="thaiDist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หนังสือรับรองผู้เข้าร่วมประชุม พร้อมลายมือชื่อผู้รับรอง/สำเนาใบลงทะเบียนผู้เข้าร่วมประชุมรับรองสำเนาถูกต้องพร้อมลงลายมือชื่อ</a:t>
            </a:r>
          </a:p>
          <a:p>
            <a:pPr marL="34925" indent="685800" algn="thaiDist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กรณีขอเบิกค่าอาหารว่างและเครื่องดื่ม สถานที่ราชการ 35 บาท สถานที่เอกชน 50 บาท</a:t>
            </a:r>
          </a:p>
          <a:p>
            <a:pPr marL="34925" indent="685800" algn="thaiDist">
              <a:spcBef>
                <a:spcPts val="0"/>
              </a:spcBef>
              <a:buNone/>
            </a:pPr>
            <a:endParaRPr lang="th-TH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0">
              <a:spcBef>
                <a:spcPts val="0"/>
              </a:spcBef>
              <a:buNone/>
            </a:pP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		(กรณีเกินอัตราที่กำหนด ต้องมีบันทึกข้อความเพื่อขออนุมัติเบิกค่าอาหาร/ค่าอาหารว่างและเครื่องดื่มกินอัตราที่กำหนดและผู้มีอำนาจลงนามอนุมัติ)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8020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body" idx="1"/>
          </p:nvPr>
        </p:nvSpPr>
        <p:spPr>
          <a:xfrm>
            <a:off x="457200" y="1"/>
            <a:ext cx="8606901" cy="4561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>
              <a:spcBef>
                <a:spcPts val="0"/>
              </a:spcBef>
              <a:buNone/>
            </a:pP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ค่าอาหาร / ค่าอาหารว่างและเครื่องดื่ม (ผ่านสื่ออิเล็กทรอนิกส์) (ต่อ)</a:t>
            </a:r>
          </a:p>
          <a:p>
            <a:pPr marL="101600" lv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ใบสำคัญรับเงิน / ใบเสร็จรับเงิน</a:t>
            </a:r>
          </a:p>
          <a:p>
            <a:pPr marL="101600" indent="0">
              <a:spcBef>
                <a:spcPts val="0"/>
              </a:spcBef>
              <a:buNone/>
              <a:tabLst>
                <a:tab pos="538163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4.1 ใบสำคัญรับเงิน แนบสำเนาบัตรประชาชนพร้อมรับรองสำเนาถูกต้อง</a:t>
            </a:r>
          </a:p>
          <a:p>
            <a:pPr marL="101600" indent="701675">
              <a:spcBef>
                <a:spcPts val="0"/>
              </a:spcBef>
              <a:buNone/>
              <a:tabLst>
                <a:tab pos="538163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4.1.1 กรณียืมเงินทดรองจ่าย ผู้ยืมเงินต้องลงลายมือชื่อผู้จ่ายเงิน</a:t>
            </a:r>
          </a:p>
          <a:p>
            <a:pPr marL="92075" lvl="3" indent="711200">
              <a:buNone/>
              <a:tabLst>
                <a:tab pos="92075" algn="l"/>
                <a:tab pos="355600" algn="l"/>
                <a:tab pos="1074738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4.1.2 กรณีไม่ยืมเงินทดรองจ่าย ผู้จ่ายเงินสำรองจ่ายให้กับบุคคลภายนอกมหาวิทยาลัยต้องแนบหนังสือมอบอำนาจ </a:t>
            </a:r>
          </a:p>
          <a:p>
            <a:pPr marL="1485900" lvl="3" indent="-947738">
              <a:buNone/>
              <a:tabLst>
                <a:tab pos="1074738" algn="l"/>
                <a:tab pos="1163638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4.2 ใบเสร็จรับเงิน </a:t>
            </a:r>
          </a:p>
          <a:p>
            <a:pPr marL="1485900" lvl="3" indent="-682625">
              <a:buNone/>
              <a:tabLst>
                <a:tab pos="143827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4.2.1 กรณียืมเงินทดรองจ่าย ผู้ยืมเงินประทับตราทดรองจ่ายพร้อมลงลายมือชื่อผู้จ่ายเงิน</a:t>
            </a:r>
          </a:p>
          <a:p>
            <a:pPr marL="1485900" lvl="3" indent="-682625">
              <a:buNone/>
              <a:tabLst>
                <a:tab pos="1074738" algn="l"/>
                <a:tab pos="143827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4.2.2 กรณีไม่ยืมเงินทดรองจ่าย ผู้จ่ายเงินประทับตราทดรองจ่ายพร้อมลงลายมือชื่อผู้จ่ายเงิน</a:t>
            </a:r>
            <a:endParaRPr lang="th-TH" sz="2200" b="1" u="sng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 algn="thaiDist">
              <a:spcBef>
                <a:spcPts val="30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5. หนังสือเชิญผู้เข้าร่วมประชุม</a:t>
            </a:r>
          </a:p>
          <a:p>
            <a:pPr marL="36000" indent="0" algn="thaiDist">
              <a:spcBef>
                <a:spcPts val="30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6. คำสั่งแต่งตั้งคณะกรรมการ</a:t>
            </a:r>
          </a:p>
          <a:p>
            <a:pPr marL="36000" indent="0" algn="thaiDist">
              <a:spcBef>
                <a:spcPts val="30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7. กรณีเบิกค่าอาหาร ต้องแนบสำเนารายงานการประชุม รับรองสำเนาถูกต้องพร้อมลงลายมือชื่อ</a:t>
            </a:r>
          </a:p>
          <a:p>
            <a:pPr marL="36000" indent="0" algn="ctr">
              <a:spcBef>
                <a:spcPts val="0"/>
              </a:spcBef>
              <a:buNone/>
            </a:pPr>
            <a:r>
              <a:rPr lang="th-TH" sz="28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ค่าอาหารเบิกได้ในกรณีที่มีการประชุมคาบเกี่ยวช่วงบ่ายเท่านั้น</a:t>
            </a:r>
          </a:p>
          <a:p>
            <a:pPr marL="36000" indent="0">
              <a:spcBef>
                <a:spcPts val="0"/>
              </a:spcBef>
              <a:buNone/>
            </a:pPr>
            <a:endParaRPr lang="th-TH" sz="1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spcBef>
                <a:spcPts val="0"/>
              </a:spcBef>
              <a:buNone/>
            </a:pPr>
            <a:endParaRPr lang="th-TH" sz="1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551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body" idx="1"/>
          </p:nvPr>
        </p:nvSpPr>
        <p:spPr>
          <a:xfrm>
            <a:off x="772160" y="811591"/>
            <a:ext cx="8117840" cy="4074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" indent="0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" sz="2400" b="1" dirty="0">
                <a:solidFill>
                  <a:schemeClr val="accent2">
                    <a:lumMod val="50000"/>
                  </a:schemeClr>
                </a:solidFill>
              </a:rPr>
              <a:t>📌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ค่าตอบแทนกรรมการ</a:t>
            </a:r>
          </a:p>
          <a:p>
            <a:pPr marL="36000" indent="0"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การเบิกค่าตอบแทนกรรมการ หลักฐานที่ใช้ประกอบการเบิกจ่ายดังนี้</a:t>
            </a:r>
            <a:endParaRPr lang="th-TH" sz="22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925" indent="858838" algn="thaiDist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บันทึกการสำรองเงินงบประมาณ (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BR)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ฉบับจริง/สำเนา</a:t>
            </a:r>
          </a:p>
          <a:p>
            <a:pPr marL="630238" indent="263525" algn="thaiDist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งบหน้าสรุปการจ่ายค่าตอบแทนกรรมการตัดสินการประกวด/การแข่งขัน แสดงรายชื่อผู้รับเงิน     และจำนวนเงิน</a:t>
            </a:r>
          </a:p>
          <a:p>
            <a:pPr marL="34925" indent="768350" algn="thaiDist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3. บันทึกข้อความขออนุมัติเบิกเงินผู้มีอำนาจลงนามอนุมัติ</a:t>
            </a:r>
          </a:p>
          <a:p>
            <a:pPr marL="101600" lvl="0" indent="619125"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4.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ใบสำคัญรับเงิน</a:t>
            </a:r>
          </a:p>
          <a:p>
            <a:pPr marL="1485900" lvl="3" indent="-317500">
              <a:buNone/>
              <a:tabLst>
                <a:tab pos="143827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4.1 กรณียืมเงินทดรองจ่าย ผู้ยืมเงินต้องลงลายมือชื่อผู้จ่ายเงิน</a:t>
            </a:r>
          </a:p>
          <a:p>
            <a:pPr marL="0" lvl="3" indent="0">
              <a:buNone/>
              <a:tabLst>
                <a:tab pos="0" algn="l"/>
                <a:tab pos="1074738" algn="l"/>
                <a:tab pos="1168400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		4.2 กรณีไม่ยืมเงินทดรองจ่าย ผู้จ่ายเงินสำรองจ่ายให้กับบุคคลภายนอกมหาวิทยาลัยต้องแนบ</a:t>
            </a:r>
          </a:p>
          <a:p>
            <a:pPr marL="0" lvl="3" indent="538163">
              <a:buNone/>
              <a:tabLst>
                <a:tab pos="0" algn="l"/>
                <a:tab pos="1074738" algn="l"/>
                <a:tab pos="1168400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หนังสือมอบอำนาจ </a:t>
            </a:r>
          </a:p>
          <a:p>
            <a:pPr marL="34925" indent="768350" algn="thaiDist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2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 algn="thaiDist">
              <a:spcBef>
                <a:spcPts val="0"/>
              </a:spcBef>
              <a:buNone/>
            </a:pP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spcBef>
                <a:spcPts val="0"/>
              </a:spcBef>
              <a:buNone/>
            </a:pPr>
            <a:endParaRPr lang="th-TH" sz="1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9E469697-B6E5-4E27-A113-83188B1ABE27}"/>
              </a:ext>
            </a:extLst>
          </p:cNvPr>
          <p:cNvSpPr txBox="1"/>
          <p:nvPr/>
        </p:nvSpPr>
        <p:spPr>
          <a:xfrm>
            <a:off x="1841856" y="257592"/>
            <a:ext cx="48739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000" b="1" u="sng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Source Sans Pro"/>
              </a:rPr>
              <a:t>ค่าใช้จ่ายในการประการประกวด/การแข่งขัน </a:t>
            </a:r>
          </a:p>
        </p:txBody>
      </p:sp>
    </p:spTree>
    <p:extLst>
      <p:ext uri="{BB962C8B-B14F-4D97-AF65-F5344CB8AC3E}">
        <p14:creationId xmlns:p14="http://schemas.microsoft.com/office/powerpoint/2010/main" val="1191193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91AEAA4-C0F1-4BCE-BB0E-8BCFFA8A6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640" y="812800"/>
            <a:ext cx="7467600" cy="3271520"/>
          </a:xfrm>
        </p:spPr>
        <p:txBody>
          <a:bodyPr/>
          <a:lstStyle/>
          <a:p>
            <a:pPr marL="34925" indent="57150">
              <a:spcBef>
                <a:spcPts val="0"/>
              </a:spcBef>
              <a:buNone/>
            </a:pP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ค่าตอบแทนกรรมการ (ต่อ)</a:t>
            </a:r>
          </a:p>
          <a:p>
            <a:pPr marL="34925" indent="768350" algn="thaiDist">
              <a:spcBef>
                <a:spcPts val="0"/>
              </a:spcBef>
              <a:buNone/>
            </a:pPr>
            <a:endParaRPr lang="th-TH" sz="14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925" indent="768350" algn="thaiDist">
              <a:spcBef>
                <a:spcPts val="0"/>
              </a:spcBef>
              <a:buNone/>
            </a:pPr>
            <a:endParaRPr lang="th-TH" sz="14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925" indent="768350" algn="thaiDist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สำเนาบัตรประชาชนของกรรมการตัดสิน รับรองสำเนาถูกต้องพร้อมลงลายมือชื่อ</a:t>
            </a:r>
          </a:p>
          <a:p>
            <a:pPr marL="34925" indent="768350" algn="thaiDist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หนังสือเชิญกรรมการตัดสิน</a:t>
            </a:r>
          </a:p>
          <a:p>
            <a:pPr marL="34925" indent="768350" algn="thaiDist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 กำหนดการประกวด/แข่งขัน</a:t>
            </a:r>
          </a:p>
          <a:p>
            <a:pPr marL="34925" indent="768350" algn="thaiDist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 เอกสารเผยแพร่การจัดประกวด/แข่งขัน</a:t>
            </a:r>
          </a:p>
          <a:p>
            <a:pPr marL="34925" indent="768350" algn="thaiDist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9. โครงการที่ได้รับการอนุมัติ (และค่าใช้จ่ายที่ได้รับการอนุมัติในโครงการ</a:t>
            </a:r>
            <a:r>
              <a:rPr lang="th-TH" sz="14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10160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9432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body" idx="1"/>
          </p:nvPr>
        </p:nvSpPr>
        <p:spPr>
          <a:xfrm>
            <a:off x="162560" y="243840"/>
            <a:ext cx="8849360" cy="48996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" sz="2400" b="1" dirty="0">
                <a:solidFill>
                  <a:schemeClr val="accent2">
                    <a:lumMod val="50000"/>
                  </a:schemeClr>
                </a:solidFill>
              </a:rPr>
              <a:t>📌 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ค่าตอบแทนเงินรางวัลการประกวด/แข่งขัน </a:t>
            </a:r>
          </a:p>
          <a:p>
            <a:pPr marL="36000" indent="0"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การเบิกค่าตอบแทนเงินรางวัลการประกวด/แข่งขัน หลักฐานที่ใช้ประกอบการเบิกจ่ายดังนี้</a:t>
            </a:r>
            <a:endParaRPr lang="th-TH" sz="20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 algn="thaiDist"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		1. บันทึกการสำรองเงินงบประมาณ (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BR) </a:t>
            </a: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ฉบับจริง/สำเนา</a:t>
            </a:r>
          </a:p>
          <a:p>
            <a:pPr marL="36000" indent="0" algn="thaiDist">
              <a:spcBef>
                <a:spcPts val="0"/>
              </a:spcBef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		2. งบหน้าสรุปผลการตัดสินเงินรางวัลการประกวด/แข่งขัน แสดงรายชื่อผู้รับเงิน และจำนวนเงิน</a:t>
            </a:r>
          </a:p>
          <a:p>
            <a:pPr marL="36000" indent="0" algn="thaiDist">
              <a:spcBef>
                <a:spcPts val="0"/>
              </a:spcBef>
              <a:buNone/>
              <a:tabLst>
                <a:tab pos="985838" algn="l"/>
              </a:tabLst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3. บันทึกข้อความขออนุมัติเบิกเงินรางวัล พร้อมระบุจำนวนเงินแต่ละรางวัล ผู้มีอำนาจลงนามอนุมัติ</a:t>
            </a:r>
          </a:p>
          <a:p>
            <a:pPr marL="101600" lvl="0" indent="619125"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ใบสำคัญรับเงิน</a:t>
            </a:r>
          </a:p>
          <a:p>
            <a:pPr marL="1485900" lvl="3" indent="-317500">
              <a:buNone/>
              <a:tabLst>
                <a:tab pos="1438275" algn="l"/>
              </a:tabLst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4.1 กรณียืมเงินทดรองจ่าย ผู้ยืมเงินต้องลงลายมือชื่อผู้จ่ายเงิน</a:t>
            </a:r>
          </a:p>
          <a:p>
            <a:pPr marL="1485900" lvl="3" indent="-1485900">
              <a:buNone/>
              <a:tabLst>
                <a:tab pos="1074738" algn="l"/>
                <a:tab pos="1438275" algn="l"/>
              </a:tabLst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4.2 กรณีไม่ยืมเงินทดรองจ่าย ผู้จ่ายเงินสำรองจ่ายให้กับบุคคลภายนอกมหาวิทยาลัยต้องแนบหนังสือมอบอำนาจ </a:t>
            </a:r>
          </a:p>
          <a:p>
            <a:pPr marL="34925" indent="950913" algn="thaiDist">
              <a:spcBef>
                <a:spcPts val="0"/>
              </a:spcBef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5. สำเนาบัตรประชาชนของผู้ที่ได้รับเงินรางวัลรับรองสำเนาถูกต้องพร้อมลงลายมือชื่อ</a:t>
            </a:r>
          </a:p>
          <a:p>
            <a:pPr marL="34925" indent="950913" algn="thaiDist">
              <a:spcBef>
                <a:spcPts val="0"/>
              </a:spcBef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6. กำหนดการการประกวด/แข่งขัน </a:t>
            </a:r>
          </a:p>
          <a:p>
            <a:pPr marL="34925" indent="950913" algn="thaiDist">
              <a:spcBef>
                <a:spcPts val="0"/>
              </a:spcBef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7. เอกสารเผยแพร่การจัดประกวด/แข่งขัน</a:t>
            </a:r>
          </a:p>
          <a:p>
            <a:pPr marL="34925" indent="950913" algn="thaiDist">
              <a:spcBef>
                <a:spcPts val="0"/>
              </a:spcBef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8. ผลการตัดสิน</a:t>
            </a:r>
          </a:p>
          <a:p>
            <a:pPr marL="34925" indent="950913" algn="thaiDist">
              <a:spcBef>
                <a:spcPts val="0"/>
              </a:spcBef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9. โครงการที่ได้รับการอนุมัติ (และค่าใช้จ่ายที่ได้รับการอนุมัติในโครงการ)</a:t>
            </a:r>
          </a:p>
          <a:p>
            <a:pPr marL="36000" indent="0" algn="thaiDist">
              <a:spcBef>
                <a:spcPts val="0"/>
              </a:spcBef>
              <a:buNone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spcBef>
                <a:spcPts val="0"/>
              </a:spcBef>
              <a:buNone/>
            </a:pPr>
            <a:endParaRPr lang="th-TH" sz="1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1933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body" idx="1"/>
          </p:nvPr>
        </p:nvSpPr>
        <p:spPr>
          <a:xfrm>
            <a:off x="274320" y="50676"/>
            <a:ext cx="89408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 algn="ctr">
              <a:buNone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u="sng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ค่าใช้จ่ายในการฝึกอบรม การจัดงานและการประชุมระหว่างประเทศ </a:t>
            </a:r>
          </a:p>
          <a:p>
            <a:pPr marL="0" lvl="1" indent="0" algn="thaiDist">
              <a:buNone/>
            </a:pPr>
            <a:endParaRPr lang="th-TH" sz="2200" b="1" u="sng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1" indent="0" algn="thaiDist">
              <a:buNone/>
            </a:pPr>
            <a:r>
              <a:rPr lang="en" sz="2400" b="1" dirty="0">
                <a:solidFill>
                  <a:schemeClr val="accent2">
                    <a:lumMod val="50000"/>
                  </a:schemeClr>
                </a:solidFill>
              </a:rPr>
              <a:t>📌 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ค่าสมนาคุณวิทยากร </a:t>
            </a:r>
          </a:p>
          <a:p>
            <a:pPr marL="0" lvl="1" indent="0" algn="thaiDist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การเบิกค่าสมนาคุณวิทยากร หลักฐานที่ใช้ประกอบการเบิกจ่ายดังนี้</a:t>
            </a:r>
          </a:p>
          <a:p>
            <a:pPr marL="36000" indent="0" algn="thaiDist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1. บันทึกการสำรองเงินงบประมาณ (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BR)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ฉบับจริง/สำเนา</a:t>
            </a:r>
          </a:p>
          <a:p>
            <a:pPr marL="101600" indent="436563">
              <a:spcBef>
                <a:spcPts val="0"/>
              </a:spcBef>
              <a:buNone/>
              <a:tabLst>
                <a:tab pos="80327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2. กรณีขอเบิกค่าสมนาคุณวิทยากรเกินอัตราที่กำหนด </a:t>
            </a:r>
            <a:r>
              <a:rPr lang="th-TH" sz="22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ต้องมีบันทึกข้อความขอเบิกค่าสมนาคุณ</a:t>
            </a:r>
          </a:p>
          <a:p>
            <a:pPr marL="101600" indent="346075">
              <a:spcBef>
                <a:spcPts val="0"/>
              </a:spcBef>
              <a:buNone/>
            </a:pPr>
            <a:r>
              <a:rPr lang="th-TH" sz="22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วิทยากรเกินอัตราที่กำหนด และผู้มีอำนาจลงนามอนุมัติ 	</a:t>
            </a:r>
          </a:p>
          <a:p>
            <a:pPr marL="101600" indent="528638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3.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ใบสำคัญรับเงินสำหรับวิทยากร</a:t>
            </a:r>
          </a:p>
          <a:p>
            <a:pPr marL="1485900" lvl="3" indent="-592138">
              <a:buNone/>
              <a:tabLst>
                <a:tab pos="143827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 กรณียืมเงินทดรองจ่าย ผู้ยืมเงินต้องลงลายมือชื่อผู้จ่ายเงิน</a:t>
            </a:r>
          </a:p>
          <a:p>
            <a:pPr marL="1485900" lvl="3" indent="-592138">
              <a:buNone/>
              <a:tabLst>
                <a:tab pos="143827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3.2 กรณีไม่ยืมเงินทดรองจ่าย </a:t>
            </a:r>
          </a:p>
          <a:p>
            <a:pPr marL="101600" lvl="0" indent="0">
              <a:buNone/>
              <a:tabLst>
                <a:tab pos="1168400" algn="l"/>
                <a:tab pos="143827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 ใบมอบฉันทะ ใช้ในกรณี ผู้จ่ายเงินสำรองจ่ายให้กับบุคลากรภายในมหาวิทยาลัย</a:t>
            </a:r>
          </a:p>
          <a:p>
            <a:pPr marL="101600" lvl="0" indent="0">
              <a:buNone/>
              <a:tabLst>
                <a:tab pos="1076325" algn="l"/>
                <a:tab pos="143827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- หนังสือมอบอำนาจ ใช้ในกรณีผู้จ่ายเงินสำรองจ่ายให้กับบุคคลภายนอกมหาวิทยาลัย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r>
              <a:rPr lang="th-TH" sz="17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spcBef>
                <a:spcPts val="0"/>
              </a:spcBef>
              <a:buNone/>
            </a:pPr>
            <a:endParaRPr lang="th-TH" sz="1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9574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89CAFE-2B75-4373-B453-D18EFC709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" y="390285"/>
            <a:ext cx="3442970" cy="715800"/>
          </a:xfrm>
        </p:spPr>
        <p:txBody>
          <a:bodyPr/>
          <a:lstStyle/>
          <a:p>
            <a:pPr algn="l"/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ค่าสมนาคุณวิทยากร (ต่อ)</a:t>
            </a:r>
            <a:endParaRPr lang="th-TH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32A47D5-AA90-47A7-978E-FA7C92BEC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3120" y="1106085"/>
            <a:ext cx="8168640" cy="3140795"/>
          </a:xfrm>
        </p:spPr>
        <p:txBody>
          <a:bodyPr/>
          <a:lstStyle/>
          <a:p>
            <a:pPr marL="101600" indent="0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 สำเนาบัตรประชาชน รับรองสำเนาถูกต้องพร้อมลงลายมือชื่อ</a:t>
            </a:r>
          </a:p>
          <a:p>
            <a:pPr marL="101600" indent="0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5. คำสั่ง/หนังสือเชิญวิทยากร	</a:t>
            </a:r>
          </a:p>
          <a:p>
            <a:pPr marL="101600" indent="0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6. กำหนดการ</a:t>
            </a:r>
          </a:p>
          <a:p>
            <a:pPr marL="101600" indent="-101600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7. กรณีจัดฝึกอบรมให้กับนักศึกษาให้แนบสำเนาใบลงทะเบียนผู้เข้ารับการอบรม (พร้อมรับรองสำเนา</a:t>
            </a:r>
          </a:p>
          <a:p>
            <a:pPr marL="101600" indent="-101600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ถูกต้อง)</a:t>
            </a:r>
          </a:p>
          <a:p>
            <a:pPr marL="101600" indent="0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8. โครงการที่ได้รับการอนุมัติ</a:t>
            </a:r>
          </a:p>
          <a:p>
            <a:pPr marL="10160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6579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body" idx="1"/>
          </p:nvPr>
        </p:nvSpPr>
        <p:spPr>
          <a:xfrm>
            <a:off x="223519" y="0"/>
            <a:ext cx="8747761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1" indent="0" algn="thaiDist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" sz="2400" b="1" dirty="0">
                <a:solidFill>
                  <a:schemeClr val="accent2">
                    <a:lumMod val="50000"/>
                  </a:schemeClr>
                </a:solidFill>
              </a:rPr>
              <a:t>📌 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ค่าสมนาคุณวิทยากร (ผ่านสื่ออิเล็กทรอนิกส์)</a:t>
            </a:r>
          </a:p>
          <a:p>
            <a:pPr marL="0" lvl="1" indent="0" algn="thaiDist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การเบิกค่าสมนาคุณวิทยากร (ผ่านสื่ออิเล็กทรอนิกส์) หลักฐานที่ใช้ประกอบการเบิกจ่ายดังนี้</a:t>
            </a:r>
          </a:p>
          <a:p>
            <a:pPr marL="36000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1. บันทึกการสำรองเงินงบประมาณ (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BR)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ฉบับจริง/สำเนา</a:t>
            </a:r>
          </a:p>
          <a:p>
            <a:pPr marL="36000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2. บันทึกข้อความขออนุมัติเบิกค่าสมนาคุณวิทยากรผ่านสื่ออิเล็กทรอนิกส์ และผู้มีอำนาจลงนามอนุมัติ</a:t>
            </a:r>
          </a:p>
          <a:p>
            <a:pPr marL="101600" indent="436563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3. กรณีขอเบิกค่าสมนาคุณวิทยากรเกินอัตราที่กำหนด </a:t>
            </a:r>
            <a:r>
              <a:rPr lang="th-TH" sz="22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ต้องมีบันทึกข้อความขอเบิกค่าสมนาคุณวิทยากร</a:t>
            </a:r>
          </a:p>
          <a:p>
            <a:pPr marL="101600" indent="436563">
              <a:spcBef>
                <a:spcPts val="0"/>
              </a:spcBef>
              <a:buNone/>
            </a:pPr>
            <a:r>
              <a:rPr lang="th-TH" sz="22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เกินอัตราที่กำหนด และผู้มีอำนาจลงนามอนุมัติ </a:t>
            </a:r>
            <a:endParaRPr lang="th-TH" sz="22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4.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ใบสำคัญรับเงินสำหรับวิทยากร</a:t>
            </a:r>
          </a:p>
          <a:p>
            <a:pPr marL="1485900" lvl="3" indent="-592138">
              <a:buNone/>
              <a:tabLst>
                <a:tab pos="143827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4.1 กรณียืมเงินทดรองจ่าย ผู้ยืมเงินต้องลงลายมือชื่อผู้จ่ายเงิน</a:t>
            </a:r>
          </a:p>
          <a:p>
            <a:pPr marL="1485900" lvl="3" indent="-592138">
              <a:buNone/>
              <a:tabLst>
                <a:tab pos="143827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4.2 กรณีไม่ยืมเงินทดรองจ่าย </a:t>
            </a:r>
          </a:p>
          <a:p>
            <a:pPr marL="101600" lvl="0" indent="0">
              <a:buNone/>
              <a:tabLst>
                <a:tab pos="1168400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- ใบมอบฉันทะ ใช้ในกรณี ผู้จ่ายเงินสำรองจ่ายให้กับบุคลากรภายในมหาวิทยาลัย</a:t>
            </a:r>
          </a:p>
          <a:p>
            <a:pPr marL="101600" lvl="0" indent="0">
              <a:buNone/>
              <a:tabLst>
                <a:tab pos="1168400" algn="l"/>
                <a:tab pos="143827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- หนังสือมอบอำนาจ ใช้ในกรณีผู้จ่ายเงินสำรองจ่ายให้กับบุคคลภายนอกมหาวิทยาลัย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r>
              <a:rPr lang="th-TH" sz="17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spcBef>
                <a:spcPts val="0"/>
              </a:spcBef>
              <a:buNone/>
            </a:pPr>
            <a:r>
              <a:rPr lang="th-TH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spcBef>
                <a:spcPts val="0"/>
              </a:spcBef>
              <a:buNone/>
            </a:pPr>
            <a:endParaRPr lang="th-TH" sz="1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82555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57D1444-10BC-4F6C-8503-7836AA91A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558800"/>
            <a:ext cx="7750810" cy="3950575"/>
          </a:xfrm>
        </p:spPr>
        <p:txBody>
          <a:bodyPr/>
          <a:lstStyle/>
          <a:p>
            <a:pPr marL="101600" indent="0">
              <a:spcBef>
                <a:spcPts val="0"/>
              </a:spcBef>
              <a:buNone/>
            </a:pP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ค่าสมนาคุณวิทยากร (ผ่านสื่ออิเล็กทรอนิกส์) (ต่อ)</a:t>
            </a:r>
          </a:p>
          <a:p>
            <a:pPr marL="101600" indent="0">
              <a:spcBef>
                <a:spcPts val="0"/>
              </a:spcBef>
              <a:buNone/>
            </a:pPr>
            <a:endParaRPr lang="th-TH" sz="22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436563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สำเนาบัตรประชาชน รับรองสำเนาถูกต้องพร้อมลงลายมือชื่อ</a:t>
            </a:r>
          </a:p>
          <a:p>
            <a:pPr marL="101600" indent="436563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คำสั่ง/หนังสือเชิญวิทยากร	</a:t>
            </a:r>
          </a:p>
          <a:p>
            <a:pPr marL="101600" indent="436563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 กำหนดการ</a:t>
            </a:r>
          </a:p>
          <a:p>
            <a:pPr marL="101600" indent="436563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 ภาพประกอบพร้อมรายชื่อผู้เข้ารับการอบรมผ่านสื่ออิเล็กทรอนิกส์ </a:t>
            </a:r>
          </a:p>
          <a:p>
            <a:pPr marL="101600" indent="436563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9. กรณีจัดฝึกอบรมให้กับนักศึกษาให้แนบรายชื่อนักศึกษาจากระบบการบริการการศึกษา </a:t>
            </a:r>
          </a:p>
          <a:p>
            <a:pPr marL="101600" indent="-9525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(กองบริการการศึกษา)</a:t>
            </a:r>
          </a:p>
          <a:p>
            <a:pPr marL="101600" indent="436563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10. โครงการที่ได้รับการอนุมัติ</a:t>
            </a:r>
          </a:p>
          <a:p>
            <a:pPr marL="10160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495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8"/>
          <p:cNvSpPr txBox="1">
            <a:spLocks noGrp="1"/>
          </p:cNvSpPr>
          <p:nvPr>
            <p:ph type="title"/>
          </p:nvPr>
        </p:nvSpPr>
        <p:spPr>
          <a:xfrm>
            <a:off x="1116228" y="504417"/>
            <a:ext cx="6996600" cy="807308"/>
          </a:xfrm>
          <a:prstGeom prst="rect">
            <a:avLst/>
          </a:prstGeom>
          <a:solidFill>
            <a:srgbClr val="98ECE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th-TH" sz="4000" b="1" spc="6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การยืมเงินทดรองจ่าย</a:t>
            </a:r>
            <a:endParaRPr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5" name="Google Shape;485;p18"/>
          <p:cNvSpPr txBox="1">
            <a:spLocks noGrp="1"/>
          </p:cNvSpPr>
          <p:nvPr>
            <p:ph type="body" idx="1"/>
          </p:nvPr>
        </p:nvSpPr>
        <p:spPr>
          <a:xfrm>
            <a:off x="754910" y="1836839"/>
            <a:ext cx="7719237" cy="24128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thaiDist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  </a:t>
            </a:r>
            <a:r>
              <a:rPr lang="th-TH" sz="3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เงินยืม หมายความว่า เงินที่มหาวิทยาลัยทดรองจ่ายจากเงินรายได้ของมหาวิทยาลัย ให้แก่ ผู้ยืมเพื่อเป็นค่าใช้จ่ายในการไปราชการหรือ</a:t>
            </a:r>
            <a:br>
              <a:rPr lang="th-TH" sz="3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การปฏิบัติราชการอื่น </a:t>
            </a:r>
            <a:endParaRPr lang="th-TH" sz="30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8425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body" idx="1"/>
          </p:nvPr>
        </p:nvSpPr>
        <p:spPr>
          <a:xfrm>
            <a:off x="377186" y="81280"/>
            <a:ext cx="8766814" cy="5062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endParaRPr lang="th-TH" sz="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1" indent="0">
              <a:buNone/>
            </a:pPr>
            <a:r>
              <a:rPr lang="en" sz="2400" b="1" dirty="0">
                <a:solidFill>
                  <a:schemeClr val="accent2">
                    <a:lumMod val="50000"/>
                  </a:schemeClr>
                </a:solidFill>
              </a:rPr>
              <a:t>📌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ค่าอาหาร / ค่าอาหารว่างและเครื่องดื่ม </a:t>
            </a:r>
          </a:p>
          <a:p>
            <a:pPr marL="0" lvl="1" indent="0"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การเบิกค่าอาหาร/ค่าอาหารว่างและเครื่องดื่ม หลักฐานที่ใช้ประกอบการเบิกจ่ายดังนี้</a:t>
            </a:r>
            <a:endParaRPr lang="th-TH" sz="22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1. บันทึกการสำรองเงินงบประมาณ (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BR)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ฉบับจริง/สำเนา</a:t>
            </a:r>
          </a:p>
          <a:p>
            <a:pPr marL="101600" indent="0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2. กรณีขอเบิกค่าอาหาร/อาหารว่างและเครื่องดื่มเกินอัตราที่กำหนด </a:t>
            </a:r>
            <a:r>
              <a:rPr lang="th-TH" sz="22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ต้องมีบันทึกข้อความขอเบิกค่าอาหาร</a:t>
            </a:r>
          </a:p>
          <a:p>
            <a:pPr marL="101600" indent="0">
              <a:spcBef>
                <a:spcPts val="0"/>
              </a:spcBef>
              <a:buNone/>
            </a:pPr>
            <a:r>
              <a:rPr lang="th-TH" sz="22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อาหารว่างและเครื่องดื่มเกินอัตราที่กำหนด และผู้มีอำนาจลงนามอนุมัติ 	</a:t>
            </a:r>
          </a:p>
          <a:p>
            <a:pPr marL="101600" lvl="0" indent="0">
              <a:spcBef>
                <a:spcPts val="0"/>
              </a:spcBef>
              <a:buNone/>
              <a:tabLst>
                <a:tab pos="72072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3.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ใบสำคัญรับเงิน / ใบเสร็จรับเงิน</a:t>
            </a:r>
          </a:p>
          <a:p>
            <a:pPr marL="101600" indent="0">
              <a:spcBef>
                <a:spcPts val="0"/>
              </a:spcBef>
              <a:buNone/>
              <a:tabLst>
                <a:tab pos="893763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3.1 ใบสำคัญรับเงิน แนบสำเนาบัตรประชาชนรับรองสำเนาถูกต้องพร้อมลงลายมือชื่อ</a:t>
            </a:r>
          </a:p>
          <a:p>
            <a:pPr marL="1485900" lvl="3" indent="-317500">
              <a:buNone/>
              <a:tabLst>
                <a:tab pos="1168400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3.1.1 กรณียืมเงินทดรองจ่าย ผู้ยืมเงินต้องลงลายมือชื่อผู้จ่ายเงิน</a:t>
            </a:r>
          </a:p>
          <a:p>
            <a:pPr marL="447675" lvl="3" indent="720725">
              <a:buNone/>
              <a:tabLst>
                <a:tab pos="92075" algn="l"/>
                <a:tab pos="1074738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3.1.2 กรณีไม่ยืมเงินทดรองจ่าย ผู้จ่ายเงินสำรองจ่ายให้กับบุคคลภายนอกมหาวิทยาลัยต้องแนบหนังสือมอบอำนาจ </a:t>
            </a:r>
          </a:p>
          <a:p>
            <a:pPr marL="1485900" lvl="3" indent="-500063">
              <a:buNone/>
              <a:tabLst>
                <a:tab pos="1074738" algn="l"/>
                <a:tab pos="1163638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3.2 ใบเสร็จรับเงิน </a:t>
            </a:r>
          </a:p>
          <a:p>
            <a:pPr marL="1485900" lvl="3" indent="-144463">
              <a:buNone/>
              <a:tabLst>
                <a:tab pos="143827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3.2.1 กรณียืมเงินทดรองจ่าย ผู้ยืมเงินประทับตราทดรองจ่ายพร้อมลงลายมือชื่อผู้จ่ายเงิน</a:t>
            </a:r>
          </a:p>
          <a:p>
            <a:pPr marL="1485900" lvl="3" indent="-144463">
              <a:buNone/>
              <a:tabLst>
                <a:tab pos="1074738" algn="l"/>
                <a:tab pos="143827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3.2.2 กรณีไม่ยืมเงินทดรองจ่าย ผู้จ่ายเงินประทับตราทดรองจ่ายพร้อมลงลายมือชื่อผู้จ่ายเงิน</a:t>
            </a:r>
            <a:endParaRPr lang="th-TH" sz="2200" b="1" u="sng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spcBef>
                <a:spcPts val="0"/>
              </a:spcBef>
              <a:buNone/>
            </a:pPr>
            <a:r>
              <a:rPr lang="th-TH" sz="16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spcBef>
                <a:spcPts val="0"/>
              </a:spcBef>
              <a:buNone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spcBef>
                <a:spcPts val="0"/>
              </a:spcBef>
              <a:buNone/>
            </a:pPr>
            <a:endParaRPr lang="th-TH" sz="1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2590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B824E01-DE4D-440E-AAFA-A9BBBB782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1730" y="741680"/>
            <a:ext cx="6996600" cy="3850639"/>
          </a:xfrm>
        </p:spPr>
        <p:txBody>
          <a:bodyPr/>
          <a:lstStyle/>
          <a:p>
            <a:pPr marL="36000" indent="0">
              <a:spcBef>
                <a:spcPts val="0"/>
              </a:spcBef>
              <a:buNone/>
            </a:pP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ค่าอาหาร / ค่าอาหารว่างและเครื่องดื่ม (ต่อ)</a:t>
            </a:r>
            <a:endParaRPr lang="th-TH" sz="24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spcBef>
                <a:spcPts val="0"/>
              </a:spcBef>
              <a:buNone/>
            </a:pPr>
            <a:endParaRPr lang="th-TH" sz="20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925" indent="503238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สำเนาบัตรประชาชน รับรองสำเนาถูกต้องพร้อมลงลายมือชื่อ</a:t>
            </a:r>
          </a:p>
          <a:p>
            <a:pPr marL="34925" indent="503238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คำสั่ง / หนังสือเชิญวิทยากร</a:t>
            </a:r>
          </a:p>
          <a:p>
            <a:pPr marL="34925" indent="503238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กำหนดการ</a:t>
            </a:r>
          </a:p>
          <a:p>
            <a:pPr marL="34925" indent="503238" algn="thaiDist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 สำเนาใบลงทะเบียนผู้เข้ารับการอบรม (พร้อมรับรองสำเนาถูกต้อง)</a:t>
            </a:r>
          </a:p>
          <a:p>
            <a:pPr marL="34925" indent="503238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 โครงการที่ได้รับการอนุมัติ</a:t>
            </a:r>
          </a:p>
          <a:p>
            <a:pPr marL="10160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88125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body" idx="1"/>
          </p:nvPr>
        </p:nvSpPr>
        <p:spPr>
          <a:xfrm>
            <a:off x="172719" y="0"/>
            <a:ext cx="8778241" cy="501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spcBef>
                <a:spcPts val="200"/>
              </a:spcBef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</a:p>
          <a:p>
            <a:pPr marL="101600" indent="0">
              <a:spcBef>
                <a:spcPts val="200"/>
              </a:spcBef>
              <a:buNone/>
            </a:pPr>
            <a:r>
              <a:rPr lang="en" sz="2400" b="1" dirty="0"/>
              <a:t>📌 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ค่าตอบแทนนักศึกษาช่วยงาน </a:t>
            </a:r>
          </a:p>
          <a:p>
            <a:pPr marL="101600" indent="0">
              <a:spcBef>
                <a:spcPts val="200"/>
              </a:spcBef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การเบิกค่าตอบแทนนักศึกษาช่วยงาน หลักฐานที่ใช้ประกอบการเบิกจ่ายดังนี้</a:t>
            </a:r>
            <a:endParaRPr lang="th-TH" sz="22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1200"/>
              </a:spcBef>
              <a:buNone/>
              <a:tabLst>
                <a:tab pos="80327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1. บันทึกการสำรองเงินงบประมาณ (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BR)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ฉบับจริง/สำเนา</a:t>
            </a:r>
          </a:p>
          <a:p>
            <a:pPr marL="101600" indent="0">
              <a:spcBef>
                <a:spcPts val="0"/>
              </a:spcBef>
              <a:buNone/>
              <a:tabLst>
                <a:tab pos="80327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2. งบหน้าสรุปการจ่ายค่าตอบแทนนักศึกษาช่วยงาน แสดงรายชื่อผู้รับค่าตอบแทน และจำนวนเงิน</a:t>
            </a:r>
          </a:p>
          <a:p>
            <a:pPr marL="101600" indent="0" defTabSz="762000">
              <a:spcBef>
                <a:spcPts val="0"/>
              </a:spcBef>
              <a:buNone/>
              <a:tabLst>
                <a:tab pos="893763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ใบลงเวลาปฏิบัติงาน พร้อมลงลายมือชื่อผู้ควบคุมการปฏิบัติงาน</a:t>
            </a:r>
          </a:p>
          <a:p>
            <a:pPr marL="101600" lvl="0" indent="701675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4.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ใบสำคัญรับเงิน </a:t>
            </a:r>
          </a:p>
          <a:p>
            <a:pPr marL="101600" lvl="0" indent="0">
              <a:spcBef>
                <a:spcPts val="0"/>
              </a:spcBef>
              <a:buNone/>
              <a:tabLst>
                <a:tab pos="107632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4.1 กรณียืมเงินทดรองจ่าย ผู้ยืมเงินต้องลงลายมือชื่อผู้จ่ายเงิน</a:t>
            </a:r>
          </a:p>
          <a:p>
            <a:pPr marL="101600" lvl="0" indent="0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4.2 กรณีไม่ยืมเงินทดรองจ่าย ผู้จ่ายเงินสำรองจ่ายให้กับนักศึกษาต้องแนบหนังสือมอบอำนาจ </a:t>
            </a:r>
          </a:p>
          <a:p>
            <a:pPr marL="101600" lvl="0" indent="701675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สำเนาบัตรนักศึกษาและสำเนาบัตรประชาชน รับรองสำเนาถูกต้องพร้อมลงลายมือชื่อ</a:t>
            </a:r>
          </a:p>
          <a:p>
            <a:pPr marL="101600" indent="701675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คำสั่งแต่งตั้งนักศึกษาช่วยงาน</a:t>
            </a:r>
          </a:p>
          <a:p>
            <a:pPr marL="101600" indent="701675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 กำหนดการ (ถ้ามี)</a:t>
            </a:r>
          </a:p>
          <a:p>
            <a:pPr marL="803275" indent="-701675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8. โครงการที่ได้รับการอนุมัติ</a:t>
            </a: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spcBef>
                <a:spcPts val="0"/>
              </a:spcBef>
              <a:buNone/>
            </a:pPr>
            <a:r>
              <a:rPr lang="th-TH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36000" indent="0">
              <a:spcBef>
                <a:spcPts val="0"/>
              </a:spcBef>
              <a:buNone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spcBef>
                <a:spcPts val="0"/>
              </a:spcBef>
              <a:buNone/>
            </a:pPr>
            <a:endParaRPr lang="th-TH" sz="1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008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body" idx="1"/>
          </p:nvPr>
        </p:nvSpPr>
        <p:spPr>
          <a:xfrm>
            <a:off x="283002" y="0"/>
            <a:ext cx="8548777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" indent="0">
              <a:spcBef>
                <a:spcPts val="0"/>
              </a:spcBef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</a:p>
          <a:p>
            <a:pPr marL="36000" indent="0">
              <a:spcBef>
                <a:spcPts val="0"/>
              </a:spcBef>
              <a:buNone/>
            </a:pP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spcBef>
                <a:spcPts val="0"/>
              </a:spcBef>
              <a:buNone/>
            </a:pPr>
            <a:r>
              <a:rPr lang="en" sz="2400" b="1" dirty="0">
                <a:solidFill>
                  <a:schemeClr val="accent2">
                    <a:lumMod val="50000"/>
                  </a:schemeClr>
                </a:solidFill>
              </a:rPr>
              <a:t>📌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ค่าใช้จ่ายฝึกอบรม สำหรับบุคคลภายนอก </a:t>
            </a:r>
          </a:p>
          <a:p>
            <a:pPr marL="36000" indent="0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การเบิกค่าใช้จ่ายฝึกอบรม สำหรับบุคคลภายนอก หลักฐานที่ใช้ประกอบการเบิกจ่ายดังนี้</a:t>
            </a:r>
            <a:endParaRPr lang="th-TH" sz="22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 algn="thaiDist">
              <a:buNone/>
              <a:tabLst>
                <a:tab pos="72072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 บันทึกการสำรองเงินงบประมาณ (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BR)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ฉบับจริง/สำเนา</a:t>
            </a:r>
          </a:p>
          <a:p>
            <a:pPr marL="36000" indent="0" algn="thaiDist">
              <a:spcBef>
                <a:spcPts val="0"/>
              </a:spcBef>
              <a:buNone/>
              <a:tabLst>
                <a:tab pos="72072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 ใบสำคัญรับเงินค่าใช้จ่ายในการฝึกอบรมบุคคลภายนอก</a:t>
            </a:r>
          </a:p>
          <a:p>
            <a:pPr marL="36000" indent="0" algn="thaiDist">
              <a:spcBef>
                <a:spcPts val="0"/>
              </a:spcBef>
              <a:buNone/>
              <a:tabLst>
                <a:tab pos="72072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ค่าที่พัก</a:t>
            </a:r>
          </a:p>
          <a:p>
            <a:pPr marL="447675" indent="0" algn="thaiDist">
              <a:spcBef>
                <a:spcPts val="0"/>
              </a:spcBef>
              <a:buNone/>
              <a:tabLst>
                <a:tab pos="893763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3.1 ใบเสร็จรับเงิน/บิลรับเงิน/ใบรับเงิน/ใบรับ/บิลเงินสด ต้องมีชื่อผู้เข้าพัก ที่อยู่มหาวิทยาลัยราชภัฏยะลารายละเอียดการเข้าพัก และลายมือชื่อผู้รับเงิน</a:t>
            </a:r>
          </a:p>
          <a:p>
            <a:pPr marL="36000" indent="0" algn="thaiDist">
              <a:spcBef>
                <a:spcPts val="0"/>
              </a:spcBef>
              <a:buNone/>
              <a:tabLst>
                <a:tab pos="893763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3.2 หรือใบเสร็จรับเงินพร้อมใบแจ้งรายการที่พัก (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Folio) </a:t>
            </a:r>
          </a:p>
          <a:p>
            <a:pPr marL="36000" indent="0" algn="thaiDist">
              <a:spcBef>
                <a:spcPts val="0"/>
              </a:spcBef>
              <a:buNone/>
              <a:tabLst>
                <a:tab pos="893763" algn="l"/>
              </a:tabLst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3.3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หรือรายละเอียดการเข้าพัก ต้องมีชื่อผู้เข้าพัก ที่อยู่มหาวิทยาลัยราชภัฏยะลา รายละเอียดการ</a:t>
            </a:r>
          </a:p>
          <a:p>
            <a:pPr marL="34925" indent="412750" algn="thaiDist">
              <a:spcBef>
                <a:spcPts val="0"/>
              </a:spcBef>
              <a:buNone/>
              <a:tabLst>
                <a:tab pos="893763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เข้าพักและลายมือชื่อผู้รับเงิน</a:t>
            </a:r>
          </a:p>
          <a:p>
            <a:pPr marL="36000" indent="0" algn="thaiDist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36000" indent="0">
              <a:spcBef>
                <a:spcPts val="0"/>
              </a:spcBef>
              <a:buNone/>
            </a:pPr>
            <a:r>
              <a:rPr lang="th-TH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36000" indent="0">
              <a:spcBef>
                <a:spcPts val="0"/>
              </a:spcBef>
              <a:buNone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spcBef>
                <a:spcPts val="0"/>
              </a:spcBef>
              <a:buNone/>
            </a:pPr>
            <a:endParaRPr lang="th-TH" sz="1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2635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body" idx="1"/>
          </p:nvPr>
        </p:nvSpPr>
        <p:spPr>
          <a:xfrm>
            <a:off x="386080" y="0"/>
            <a:ext cx="8575040" cy="4873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endParaRPr lang="th-TH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1" indent="0">
              <a:buNone/>
            </a:pP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การเบิกค่าใช้จ่ายฝึกอบรม สำหรับบุคคลภายนอก (ต่อ)</a:t>
            </a:r>
          </a:p>
          <a:p>
            <a:pPr marL="36000" indent="0" algn="thaiDist">
              <a:buNone/>
              <a:tabLst>
                <a:tab pos="355600" algn="l"/>
              </a:tabLst>
            </a:pPr>
            <a:r>
              <a:rPr lang="th-TH" sz="18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 ใบรับรองแทนใบเสร็จ แบบ บก.4321 (กรณีการจ่ายค่าพาหนะรับจ้างให้กับผู้เข้ารับการอบรม) สำหรับบุคคลภายนอก ต้องมีบันทึกข้อความขออนุมัติซึ่งได้รับการอนุมัติจากผู้มีอำนาจให้เบิกชดเชยค่าน้ำมันเชื้อเพลิงรถยนต์ส่วนบุคคล/กิโลเมตรละ </a:t>
            </a:r>
            <a:b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บาท และรถจักรยานยนต์ กิโลเมตรละ 2 บาทโดยระบุชื่อผู้เดินทาง วันเดือนปีที่ดำเนินการ ให้ครอบคลุมการใช้สิทธิ</a:t>
            </a:r>
          </a:p>
          <a:p>
            <a:pPr marL="36000" lvl="0" indent="0" algn="thaiDist">
              <a:buNone/>
              <a:tabLst>
                <a:tab pos="630238" algn="l"/>
              </a:tabLst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4.1</a:t>
            </a: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ค่าพาหนะที่ไม่อาจเรียกใบเสร็จรับเงินจากผู้รับเงินได้ เช่น ค่ารถรับจ้าง ค่ารถประจำทาง ค่ารถไฟฟ้า</a:t>
            </a:r>
            <a:b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ค่าโดยสารเรือรับจ้าง ค่าชดเชยค่าน้ำมันเชื้อเพลิงรถยนต์ส่วนบุคคล/รถจักรยานยนต์ส่วนบุคคล เป็นต้น</a:t>
            </a:r>
          </a:p>
          <a:p>
            <a:pPr marL="36000" lvl="0" indent="0" algn="thaiDist">
              <a:buNone/>
              <a:tabLst>
                <a:tab pos="630238" algn="l"/>
              </a:tabLst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4.2</a:t>
            </a: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กรณีไม่สามารถขอสำเนาใบเสร็จรับเงิน/ภาพถ่ายใบเสร็จรับเงิน/ใบรับเงิน ค่าโดยสารเครื่องบิน ได้ให้ใช้ใบรับรองแทนใบเสร็จรับเงินได้ โดยระบุข้อความในใบรับรองแทนใบเสร็จรับเงิน “</a:t>
            </a:r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ยังไม่เคยนำใบเสร็จรับเงิน กากบัตรโดยสารเครื่องบินหรือใบรับเงินฉบับจริงมาเบิกเงินจากทางราชการ แม้ถ้าหากค้นพบภายหลังก็จะไม่นำมาเบิกจ่ายอีก</a:t>
            </a: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 พร้อมทั้งเสนอผู้บังคับบัญชาอนุมัติ</a:t>
            </a:r>
          </a:p>
          <a:p>
            <a:pPr marL="36000" indent="0" algn="thaiDist">
              <a:buNone/>
              <a:tabLst>
                <a:tab pos="355600" algn="l"/>
              </a:tabLst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5.  สำเนาหนังสือเชิญผู้เข้ารับการอบรม</a:t>
            </a:r>
          </a:p>
          <a:p>
            <a:pPr marL="36000" indent="0" algn="thaiDist">
              <a:buNone/>
              <a:tabLst>
                <a:tab pos="355600" algn="l"/>
              </a:tabLst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6.  กำหนดการ</a:t>
            </a:r>
          </a:p>
          <a:p>
            <a:pPr marL="36000" indent="0" algn="thaiDist">
              <a:buNone/>
              <a:tabLst>
                <a:tab pos="355600" algn="l"/>
              </a:tabLst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7. โครงการที่ได้รับการอนุมัติ</a:t>
            </a:r>
          </a:p>
          <a:p>
            <a:pPr marL="36000" lvl="0" indent="0" algn="thaiDist">
              <a:buNone/>
              <a:tabLst>
                <a:tab pos="630238" algn="l"/>
              </a:tabLst>
            </a:pPr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 algn="thaiDist">
              <a:spcBef>
                <a:spcPts val="1200"/>
              </a:spcBef>
              <a:buNone/>
            </a:pP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buNone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36000" indent="0">
              <a:spcBef>
                <a:spcPts val="0"/>
              </a:spcBef>
              <a:buNone/>
            </a:pP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spcBef>
                <a:spcPts val="0"/>
              </a:spcBef>
              <a:buNone/>
            </a:pPr>
            <a:endParaRPr lang="th-TH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spcBef>
                <a:spcPts val="0"/>
              </a:spcBef>
              <a:buNone/>
            </a:pP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8846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body" idx="1"/>
          </p:nvPr>
        </p:nvSpPr>
        <p:spPr>
          <a:xfrm>
            <a:off x="264160" y="0"/>
            <a:ext cx="840232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endParaRPr lang="th-TH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1" indent="0">
              <a:buNone/>
            </a:pPr>
            <a:r>
              <a:rPr lang="th-TH" sz="2200" b="1" dirty="0"/>
              <a:t>    </a:t>
            </a:r>
            <a:r>
              <a:rPr lang="en" sz="2400" b="1" dirty="0">
                <a:solidFill>
                  <a:schemeClr val="accent2">
                    <a:lumMod val="50000"/>
                  </a:schemeClr>
                </a:solidFill>
              </a:rPr>
              <a:t>📌 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การซื้อคอร</a:t>
            </a:r>
            <a:r>
              <a:rPr lang="th-TH" sz="2400" b="1" dirty="0" err="1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์ส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อบรมออนไลน์ (กรณีไม่ผ่านจัดซื้อจัดจ้าง</a:t>
            </a:r>
            <a:r>
              <a:rPr lang="th-TH" sz="2400" b="1" u="sng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lvl="1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การเบิกการซื้อคอร</a:t>
            </a:r>
            <a:r>
              <a:rPr lang="th-TH" sz="2200" dirty="0" err="1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์ส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อบรมออนไลน์ (กรณีไม่ผ่านจัดซื้อจัดจ้าง</a:t>
            </a:r>
            <a:r>
              <a:rPr lang="th-TH" sz="2200" u="sng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หลักฐานที่ใช้ประกอบการเบิกจ่ายดังนี้</a:t>
            </a:r>
            <a:endParaRPr lang="th-TH" sz="2200" b="1" u="sng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1.  บันทึกการสำรองเงินงบประมาณ (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BR)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ฉบับจริง/สำเนา</a:t>
            </a:r>
          </a:p>
          <a:p>
            <a:pPr marL="36000" indent="0" algn="thaiDist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2.  บันทึกข้อความได้รับการอนุมัติจากผู้มีอำนาจ ขออนุญาตเบิกค่าอบรมออนไลน์</a:t>
            </a:r>
          </a:p>
          <a:p>
            <a:pPr marL="36000" indent="0" algn="thaiDist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3.  ใบเสร็จรับเงิน/บิลเงินสด </a:t>
            </a:r>
          </a:p>
          <a:p>
            <a:pPr marL="36000" indent="0" algn="thaiDist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4.  หนังสือแจ้ง/ต้นเรื่อง</a:t>
            </a:r>
            <a:r>
              <a:rPr lang="th-TH" sz="2200" dirty="0" err="1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คอร์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สอบรม</a:t>
            </a:r>
          </a:p>
          <a:p>
            <a:pPr marL="36000" indent="0" algn="thaiDist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5.  โครงการที่ได้รับการอนุมัติ</a:t>
            </a:r>
          </a:p>
          <a:p>
            <a:pPr marL="36000" indent="0" algn="thaiDist">
              <a:spcBef>
                <a:spcPts val="0"/>
              </a:spcBef>
              <a:buNone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spcBef>
                <a:spcPts val="0"/>
              </a:spcBef>
              <a:buNone/>
            </a:pPr>
            <a:endParaRPr lang="th-TH" sz="1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61071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body" idx="1"/>
          </p:nvPr>
        </p:nvSpPr>
        <p:spPr>
          <a:xfrm>
            <a:off x="426719" y="62144"/>
            <a:ext cx="8717281" cy="49605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spcBef>
                <a:spcPts val="0"/>
              </a:spcBef>
              <a:buNone/>
            </a:pPr>
            <a:r>
              <a:rPr lang="th-TH" sz="2600" b="1" u="sng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ค่าใช้จ่ายในการเดินทางไปราชการ</a:t>
            </a:r>
            <a:endParaRPr lang="th-TH" sz="26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 algn="thaiDist">
              <a:spcBef>
                <a:spcPts val="0"/>
              </a:spcBef>
              <a:buNone/>
            </a:pPr>
            <a:r>
              <a:rPr lang="en" sz="2400" b="1" dirty="0">
                <a:solidFill>
                  <a:schemeClr val="accent2">
                    <a:lumMod val="50000"/>
                  </a:schemeClr>
                </a:solidFill>
              </a:rPr>
              <a:t>📌 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กรณีเด</a:t>
            </a:r>
            <a:r>
              <a:rPr lang="th-TH" sz="2400" b="1" dirty="0" err="1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ิ­น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ทางไปราชการ (คนเดียว) </a:t>
            </a:r>
          </a:p>
          <a:p>
            <a:pPr marL="101600" indent="0">
              <a:spcBef>
                <a:spcPts val="0"/>
              </a:spcBef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การเบิกค่าใช้จ่ายเดินทางไปราชการ กรณีเดินทางไปราชการ (คนเดียว) หลักฐานที่ใช้ประกอบการเบิกจ่ายดังนี้ 	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1.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บันทึกการสำรองเงินงบประมาณ (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ฉบับจริง/สำเนา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lvl="0" indent="0">
              <a:spcBef>
                <a:spcPts val="0"/>
              </a:spcBef>
              <a:buNone/>
              <a:tabLst>
                <a:tab pos="72072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แบบฟอร์มใบเบิกค่าใช้จ่ายในการเดินทางไปราชการ (แบบ 8708 ส่วนที่ 1) 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lvl="0" indent="0">
              <a:spcBef>
                <a:spcPts val="0"/>
              </a:spcBef>
              <a:buNone/>
              <a:tabLst>
                <a:tab pos="72072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กรณีเดินทางไปราชการด้วยรถยนต์ส่วนบุคคล/รถจักรยานยนต์บุคคล </a:t>
            </a:r>
          </a:p>
          <a:p>
            <a:pPr marL="36000" indent="0">
              <a:spcBef>
                <a:spcPts val="0"/>
              </a:spcBef>
              <a:buNone/>
              <a:tabLst>
                <a:tab pos="893763" algn="l"/>
                <a:tab pos="126047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สำหรับบุคคลภายนอก ต้องมีบันทึกข้อความขออนุมัติ ซึ่งได้รับการอนุมัติจากผู้มีอำนาจให้เบิกชดเชยค่าน้ำมันเชื้อเพลิงรถยนต์  ส่วนบุคคล/กิโลเมตรละ 4 บาท และรถจักรยานยนต์ กิโลเมตรละ 2 บาท โดยระบุชื่อผู้เดินทาง (ไม่ต้องระบุหมายเลขทะเบียนรถ) วันเดือนปีที่ดำเนินการ และบันทึกข้อความได้รับการอนุมัติ</a:t>
            </a:r>
          </a:p>
          <a:p>
            <a:pPr marL="36000" indent="0">
              <a:spcBef>
                <a:spcPts val="0"/>
              </a:spcBef>
              <a:buNone/>
              <a:tabLst>
                <a:tab pos="126047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3.2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สำหรับบุคคลภายใน ให้ระบุหมายเลขทะเบียนรถยนต์ส่วนบุคคล/รถจักรยานยนต์ส่วนบุคคล ในคำสั่ง ให้บุคลากรในสถาบันอุดมศึกษาเดินทางไปราชการ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lvl="0" indent="0">
              <a:spcBef>
                <a:spcPts val="0"/>
              </a:spcBef>
              <a:buNone/>
              <a:tabLst>
                <a:tab pos="72072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4. กรณีเดินทางไปราชการโดยรถยนต์ของทางราชการ ใบเสร็จรับเงินค่าน้ำมันเชื้อเพลิงให้ระบุหมายเลขทะเบียนรถ ซึ่งต้องตรงตามคำสั่งเดินทางไปราชการ</a:t>
            </a:r>
          </a:p>
          <a:p>
            <a:pPr marL="101600" lvl="0" indent="0" algn="thaiDist">
              <a:buNone/>
            </a:pP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lvl="1" indent="0" algn="thaiDist">
              <a:buNone/>
            </a:pP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lvl="1" indent="0" algn="thaiDist">
              <a:buNone/>
            </a:pP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7371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body" idx="1"/>
          </p:nvPr>
        </p:nvSpPr>
        <p:spPr>
          <a:xfrm>
            <a:off x="629920" y="120734"/>
            <a:ext cx="8310880" cy="46443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endParaRPr lang="th-TH" sz="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lvl="1" indent="0">
              <a:buNone/>
            </a:pP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กรณีเด</a:t>
            </a:r>
            <a:r>
              <a:rPr lang="th-TH" sz="2400" b="1" dirty="0" err="1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ิ­น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ทางไปราชการ (คนเดียว) (ต่อ)</a:t>
            </a:r>
            <a:endParaRPr lang="th-TH" sz="24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925" lvl="1" indent="320675" algn="thaiDist"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ใบรับรองแทนใบเสร็จ (แบบ บก.4231) 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 lvl="0" indent="0" algn="thaiDist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5.1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ค่าพาหนะที่ไม่อาจเรียกใบเสร็จรับเงินจากผู้รับเงินได้ เช่น ค่ารถรับจ้าง ค่ารถประจำทาง  ค่ารถไฟฟ้า ค่าโดยสารเรือรับจ้างค่าชดเชยค่าน้ำมันเชื้อเพลิงรถยนต์ส่วนบุคคล/รถจักรยานยนต์ส่วนบุคคล เป็นต้น</a:t>
            </a:r>
          </a:p>
          <a:p>
            <a:pPr marL="36000" lvl="0" indent="0" algn="thaiDist">
              <a:buNone/>
              <a:tabLst>
                <a:tab pos="538163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5.2 กรณีไม่สามารถขอสำเนาใบเสร็จรับเงิน/ภาพถ่ายใบเสร็จรับเงิน/ใบรับเงิน ค่าโดยสารเครื่องบิน ได้ให้ใช้ใบรับรองแทนใบเสร็จรับเงินได้ โดยให้ผู้เดินทางทำคำรับรองว่า “</a:t>
            </a:r>
            <a:r>
              <a:rPr lang="th-TH" sz="22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ยังไม่เคยนำใบเสร็จรับเงินกากบัตรโดยสารเครื่องบินหรือใบรับเงินฉบับจริงมาเบิกเงินจากทางราชการ แม้ถ้าหากค้นพบภายหลังก็จะไม่นำมาเบิกจ่ายอีก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 พร้อมทั้งเสนอผู้บังคับบัญชาอนุมัติ</a:t>
            </a:r>
          </a:p>
          <a:p>
            <a:pPr marL="36000" lvl="0" indent="0" algn="thaiDist">
              <a:buNone/>
              <a:tabLst>
                <a:tab pos="355600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6. ค่าที่พัก</a:t>
            </a:r>
          </a:p>
          <a:p>
            <a:pPr marL="36000" lvl="0" indent="0" algn="thaiDist">
              <a:buNone/>
              <a:tabLst>
                <a:tab pos="538163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6.1 ใบเสร็จรับเงิน/บิลรับเงิน/ใบรับเงิน/ใบรับ/บิลเงินสด ต้องมีชื่อผู้เข้าพัก ที่อยู่มหาวิทยาลัยราชภัฏยะลา  วัน เดือน ปี ที่รับเงิน รายละเอียดการเข้าพัก จำนวนเงินทั้งตัวเลขและตัวอักษร และลายมือชื่อผู้รับเงิน</a:t>
            </a:r>
          </a:p>
          <a:p>
            <a:pPr marL="36000" lvl="0" indent="0" algn="thaiDist">
              <a:buNone/>
            </a:pP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54147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body" idx="1"/>
          </p:nvPr>
        </p:nvSpPr>
        <p:spPr>
          <a:xfrm>
            <a:off x="447040" y="146131"/>
            <a:ext cx="8462116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" lvl="1" indent="0" algn="thaiDist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36000" lvl="1" indent="0" algn="thaiDist">
              <a:buNone/>
            </a:pP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กรณีเด</a:t>
            </a:r>
            <a:r>
              <a:rPr lang="th-TH" sz="2400" b="1" dirty="0" err="1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ิ­น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ทางไปราชการ (คนเดียว) (ต่อ)</a:t>
            </a:r>
          </a:p>
          <a:p>
            <a:pPr marL="36000" lvl="1" indent="0" algn="thaiDist">
              <a:buNone/>
              <a:tabLst>
                <a:tab pos="630238" algn="l"/>
              </a:tabLst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	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6.2 หรือใบเสร็จรับเงินพร้อมใบแจ้งรายการที่พัก (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Folio) </a:t>
            </a:r>
          </a:p>
          <a:p>
            <a:pPr marL="36000" lvl="1" indent="0" algn="thaiDist">
              <a:buNone/>
              <a:tabLst>
                <a:tab pos="630238" algn="l"/>
              </a:tabLst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6.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หรือรายละเอียดการเข้าพักต้องมีชื่อผู้เข้าพัก ที่อยู่มหาวิทยาลัยราชภัฏยะลา  วัน เดือน ปี ที่รับเงิน รายละเอียดการเข้าพัก จำนวนเงินทั้งตัวเลขและตัวอักษร และลายมือชื่อผู้รับเงิน</a:t>
            </a:r>
          </a:p>
          <a:p>
            <a:pPr marL="0" lvl="0" indent="0" algn="thaiDist">
              <a:buNone/>
              <a:tabLst>
                <a:tab pos="355600" algn="l"/>
              </a:tabLst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7.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อื่น ๆ ที่เกี่ยวข้อง เช่น ใบเสร็จค่าลงทะเบียน ต้องระบุชื่อผู้เข้าร่วมอบรมพร้อมชื่อที่อยู่ มหาวิทยาลัยราชภัฏยะลา</a:t>
            </a:r>
          </a:p>
          <a:p>
            <a:pPr marL="0" indent="0" algn="thaiDist">
              <a:buNone/>
              <a:tabLst>
                <a:tab pos="355600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8. หนังสือแจ้ง/ต้นเรื่องที่ให้ไปปฏิบัติราชการ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 algn="thaiDist">
              <a:buNone/>
              <a:tabLst>
                <a:tab pos="355600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9. คำสั่งมหาวิทยาลัยราชภัฏยะลา/หนังสือเชิญบุคคลภายนอก</a:t>
            </a:r>
          </a:p>
          <a:p>
            <a:pPr marL="10160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9223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body" idx="1"/>
          </p:nvPr>
        </p:nvSpPr>
        <p:spPr>
          <a:xfrm>
            <a:off x="670560" y="94021"/>
            <a:ext cx="840232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" lvl="1" indent="0" algn="thaiDist">
              <a:buNone/>
            </a:pPr>
            <a:endParaRPr lang="th-TH" sz="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6000" lvl="1" indent="0" algn="thaiDist">
              <a:buNone/>
            </a:pPr>
            <a:r>
              <a:rPr lang="en" sz="2400" b="1" dirty="0">
                <a:solidFill>
                  <a:schemeClr val="accent2">
                    <a:lumMod val="50000"/>
                  </a:schemeClr>
                </a:solidFill>
              </a:rPr>
              <a:t>📌 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กรณีเดินทางไปราชการเป็นหมู่คณะ </a:t>
            </a:r>
          </a:p>
          <a:p>
            <a:pPr marL="34925" lvl="1" indent="412750" algn="thaiDist">
              <a:buNone/>
              <a:tabLst>
                <a:tab pos="72072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การเบิกค่าใช้จ่ายเดินทางไปราชการ กรณีเดินทางไปราชการ (หมู่คณะ) หลักฐานที่ใช้ประกอบการเบิกจ่ายดังนี้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</a:t>
            </a:r>
          </a:p>
          <a:p>
            <a:pPr marL="34925" lvl="1" indent="412750" algn="thaiDist">
              <a:buNone/>
              <a:tabLst>
                <a:tab pos="720725" algn="l"/>
              </a:tabLst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	1.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บันทึกการสำรองเงินงบประมาณ (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ฉบับจริง/สำเนา</a:t>
            </a:r>
          </a:p>
          <a:p>
            <a:pPr marL="101600" lvl="0" indent="0">
              <a:spcBef>
                <a:spcPts val="0"/>
              </a:spcBef>
              <a:buNone/>
              <a:tabLst>
                <a:tab pos="72072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แบบฟอร์มใบเบิกค่าใช้จ่ายในการเดินทางไปราชการ (แบบ 8708 ส่วนที่ 1 และส่วนที่ 2)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0">
              <a:spcBef>
                <a:spcPts val="0"/>
              </a:spcBef>
              <a:buNone/>
              <a:tabLst>
                <a:tab pos="72072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กรณีเดินทางไปราชการด้วยรถยนต์ส่วนบุคคล/รถจักรยานยนต์บุคคล </a:t>
            </a:r>
          </a:p>
          <a:p>
            <a:pPr marL="101600" lvl="0" indent="0" algn="thaiDist">
              <a:spcBef>
                <a:spcPts val="0"/>
              </a:spcBef>
              <a:buNone/>
              <a:tabLst>
                <a:tab pos="893763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		   3.1 สำหรับบุคคลภายนอก ต้องมีบันทึกข้อความขออนุมัติ ซึ่งได้รับการอนุมัติจากผู้มีอำนาจให้เบิกชดเชยค่าน้ำมันเชื้อเพลิงรถยนต์ส่วนบุคคล/กิโลเมตรละ 4 บาท และรถจักรยานยนต์ กิโลเมตรละ 2 บาท       โดยระบุชื่อผู้เดินทาง (ไม่ต้องระบุหมายเลขทะเบียนรถ) วันเดือนปีที่ดำเนินการ และบันทึกข้อความได้รับการอนุมัติ </a:t>
            </a:r>
          </a:p>
          <a:p>
            <a:pPr marL="101600" lvl="0" indent="0">
              <a:spcBef>
                <a:spcPts val="0"/>
              </a:spcBef>
              <a:buNone/>
              <a:tabLst>
                <a:tab pos="893763" algn="l"/>
                <a:tab pos="126047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 3.2 สำหรับบุคคลภายใน ให้ระบุหมายเลขทะเบียนรถยนต์ส่วนบุคคล/จักรยานยนต์ส่วนบุคคลในคำสั่ง ให้บุคลากรไปราชการ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0">
              <a:buNone/>
              <a:tabLst>
                <a:tab pos="720725" algn="l"/>
                <a:tab pos="1076325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 4.กรณีเดินทางไปราชการโดยรถยนต์ของทางราชการ ใบเสร็จรับเงินค่าน้ำมันเชื้อเพลิงให้ระบุหมายเลขทะเบียนรถซึ่งตรงตามคำสั่งเดินทางไปราชการ </a:t>
            </a:r>
          </a:p>
          <a:p>
            <a:pPr marL="101600" lvl="0" indent="0" algn="ju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880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body" idx="1"/>
          </p:nvPr>
        </p:nvSpPr>
        <p:spPr>
          <a:xfrm>
            <a:off x="1010653" y="357900"/>
            <a:ext cx="7757962" cy="42636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>
              <a:buNone/>
            </a:pPr>
            <a:r>
              <a:rPr lang="th-TH" sz="1600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                                                </a:t>
            </a:r>
            <a:r>
              <a:rPr lang="th-TH" sz="2400" b="1" u="sng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ขั้นตอนการยืมเงินทดรองจ่าย </a:t>
            </a:r>
            <a:r>
              <a:rPr lang="th-TH" sz="22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			</a:t>
            </a:r>
          </a:p>
          <a:p>
            <a:pPr marL="101600" indent="0" algn="thaiDist">
              <a:buNone/>
            </a:pPr>
            <a:r>
              <a:rPr lang="th-TH" sz="22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	</a:t>
            </a:r>
            <a:r>
              <a:rPr lang="th-TH" sz="21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ขั้นตอนที่ 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1</a:t>
            </a:r>
            <a:r>
              <a:rPr lang="th-TH" sz="2100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 ผู้ยืมแจ้งความต้องการในการยืมเงินทดรองจ่ายกับส่วนราชการเจ้าของงบประมาณ</a:t>
            </a:r>
            <a:endParaRPr lang="en-US" sz="2100" dirty="0">
              <a:solidFill>
                <a:schemeClr val="accent1">
                  <a:lumMod val="50000"/>
                </a:schemeClr>
              </a:solidFill>
              <a:latin typeface="TH SarabunPSK" panose="020B0500040200020003" charset="-34"/>
              <a:cs typeface="TH SarabunPSK" panose="020B0500040200020003" charset="-34"/>
            </a:endParaRPr>
          </a:p>
          <a:p>
            <a:pPr marL="101600" indent="0" algn="thaiDist">
              <a:buNone/>
            </a:pPr>
            <a:r>
              <a:rPr lang="th-TH" sz="21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	ขั้นตอนที่</a:t>
            </a:r>
            <a:r>
              <a:rPr lang="th-TH" sz="2100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 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2</a:t>
            </a:r>
            <a:r>
              <a:rPr lang="th-TH" sz="21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 </a:t>
            </a:r>
            <a:r>
              <a:rPr lang="th-TH" sz="2100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ส่วนราชการเจ้าของงบประมาณเข้าระบบ 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YRU ERP</a:t>
            </a:r>
            <a:r>
              <a:rPr lang="th-TH" sz="21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 </a:t>
            </a:r>
            <a:r>
              <a:rPr lang="th-TH" sz="2100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เพื่อดำเนินการ</a:t>
            </a:r>
          </a:p>
          <a:p>
            <a:pPr marL="101600" indent="0" algn="thaiDist">
              <a:buNone/>
            </a:pPr>
            <a:r>
              <a:rPr lang="th-TH" sz="2100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		2.1 บันทึกการสำรองเงินงบประมาณ โดยหัวหน้าส่วนราชการอนุมัติในระบบ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 YRU ERP</a:t>
            </a:r>
            <a:r>
              <a:rPr lang="th-TH" sz="2100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 </a:t>
            </a:r>
          </a:p>
          <a:p>
            <a:pPr marL="101600" indent="0" algn="thaiDist">
              <a:buNone/>
            </a:pPr>
            <a:r>
              <a:rPr lang="th-TH" sz="2100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		2.2 ส่วนราชการเจ้าของงบประมาณ พิมพ์เอกสารบันทึกการสำรองเงินงบประมาณจากระบบ </a:t>
            </a:r>
            <a:endParaRPr lang="en-US" sz="2100" dirty="0">
              <a:solidFill>
                <a:schemeClr val="accent1">
                  <a:lumMod val="50000"/>
                </a:schemeClr>
              </a:solidFill>
              <a:latin typeface="TH SarabunPSK" panose="020B0500040200020003" charset="-34"/>
              <a:cs typeface="TH SarabunPSK" panose="020B0500040200020003" charset="-34"/>
            </a:endParaRPr>
          </a:p>
          <a:p>
            <a:pPr marL="101600" indent="0" algn="thaiDist">
              <a:buNone/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YRU ERP</a:t>
            </a:r>
            <a:r>
              <a:rPr lang="th-TH" sz="2100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 ให้แก่ผู้ยืม</a:t>
            </a:r>
            <a:endParaRPr lang="en-US" sz="2100" dirty="0">
              <a:solidFill>
                <a:schemeClr val="accent1">
                  <a:lumMod val="50000"/>
                </a:schemeClr>
              </a:solidFill>
              <a:latin typeface="TH SarabunPSK" panose="020B0500040200020003" charset="-34"/>
              <a:cs typeface="TH SarabunPSK" panose="020B0500040200020003" charset="-34"/>
            </a:endParaRPr>
          </a:p>
          <a:p>
            <a:pPr marL="101600" indent="0" algn="just">
              <a:buNone/>
            </a:pPr>
            <a:r>
              <a:rPr lang="th-TH" sz="21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	ขั้นตอนที่</a:t>
            </a:r>
            <a:r>
              <a:rPr lang="th-TH" sz="2100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 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3</a:t>
            </a:r>
            <a:r>
              <a:rPr lang="th-TH" sz="21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 </a:t>
            </a:r>
            <a:r>
              <a:rPr lang="th-TH" sz="2100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ผู้ยืมดำเนินการกรอกและบันทึกข้อมูลสัญญาการยืมเงินในระบบ 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YRU ERP</a:t>
            </a:r>
            <a:r>
              <a:rPr lang="th-TH" sz="2100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 และพิมพ์สัญญา    การยืมเงิน จำนวน 2 ฉบับ</a:t>
            </a:r>
            <a:endParaRPr lang="en-US" sz="2100" dirty="0">
              <a:solidFill>
                <a:schemeClr val="accent1">
                  <a:lumMod val="50000"/>
                </a:schemeClr>
              </a:solidFill>
              <a:latin typeface="TH SarabunPSK" panose="020B0500040200020003" charset="-34"/>
              <a:cs typeface="TH SarabunPSK" panose="020B0500040200020003" charset="-34"/>
            </a:endParaRPr>
          </a:p>
          <a:p>
            <a:pPr marL="101600" indent="0" algn="thaiDist">
              <a:buNone/>
            </a:pPr>
            <a:r>
              <a:rPr lang="th-TH" sz="21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	ขั้นตอนที่</a:t>
            </a:r>
            <a:r>
              <a:rPr lang="th-TH" sz="2100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 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4</a:t>
            </a:r>
            <a:r>
              <a:rPr lang="th-TH" sz="21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 </a:t>
            </a:r>
            <a:r>
              <a:rPr lang="th-TH" sz="2100" dirty="0">
                <a:solidFill>
                  <a:schemeClr val="accent1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ผู้ยืมยื่นสัญญาการยืมเงินพร้อมเอกสารที่เกี่ยวข้องถึงงานการคลัง ก่อนวันดำเนินการ                 ไม่น้อยกว่า 3 วันทำการ</a:t>
            </a:r>
            <a:endParaRPr lang="en-US" sz="2100" dirty="0">
              <a:solidFill>
                <a:schemeClr val="accent1">
                  <a:lumMod val="50000"/>
                </a:schemeClr>
              </a:solidFill>
              <a:latin typeface="TH SarabunPSK" panose="020B0500040200020003" charset="-34"/>
              <a:cs typeface="TH SarabunPSK" panose="020B0500040200020003" charset="-34"/>
            </a:endParaRPr>
          </a:p>
          <a:p>
            <a:pPr lvl="0" algn="thaiDist"/>
            <a:endParaRPr lang="th-TH" sz="2200" dirty="0">
              <a:latin typeface="TH SarabunPSK" panose="020B0500040200020003" charset="-34"/>
              <a:cs typeface="TH SarabunPSK" panose="020B0500040200020003" charset="-3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body" idx="1"/>
          </p:nvPr>
        </p:nvSpPr>
        <p:spPr>
          <a:xfrm>
            <a:off x="386553" y="1070"/>
            <a:ext cx="8655847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" lvl="1" indent="360000">
              <a:buNone/>
            </a:pP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925" lvl="1" indent="-34925">
              <a:buNone/>
            </a:pP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กรณีเดินทางไปราชการเป็นหมู่คณะ (ต่อ)</a:t>
            </a:r>
            <a:endParaRPr lang="th-TH" sz="24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360000" algn="thaiDist">
              <a:spcBef>
                <a:spcPts val="300"/>
              </a:spcBef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ใบรับรองแทนใบเสร็จ (แบบ บก.4321) </a:t>
            </a:r>
          </a:p>
          <a:p>
            <a:pPr marL="101600" lvl="0" indent="360000" algn="thaiDist">
              <a:spcBef>
                <a:spcPts val="30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5.1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ค่าพาหนะที่ไม่อาจเรียกใบเสร็จรับเงินจากผู้รับเงินได้ เช่น ค่ารถรับจ้าง ค่ารถประจำทาง ค่ารถไฟฟ้า                       ค่าโดยสายเรือรับจ้าง ค่าชดเชยค่าน้ำมันเชื้อเพลิงรถยนต์ส่วนบุคคล/รถจักรยานยนต์ส่วนบุคคล เป็นต้น   </a:t>
            </a:r>
          </a:p>
          <a:p>
            <a:pPr marL="101600" lvl="0" indent="358775" algn="thaiDist">
              <a:spcBef>
                <a:spcPts val="300"/>
              </a:spcBef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5.2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กรณีไม่สามารถขอสำเนาใบเสร็จรับเงิน/ภาพถ่ายใบเสร็จรับเงิน/ใบรับเงิน ค่าโดยสารเครื่องบิน                              ได้ให้ใช้ใบรับรองแทนใบเสร็จรับเงินได้ โดยให้ผู้เดินทางทำคำรับรองว่า “</a:t>
            </a:r>
            <a:r>
              <a:rPr lang="th-TH" sz="22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ยังไม่เคยนำใบเสร็จรับเงินกากบัตรโดยสารเครื่องบินหรือใบรับเงินฉบับจริงมาเบิกเงินจากทางราชการ แม้ถ้าหากค้นพบภายหลังก็จะไม่นำมาเบิกจ่ายอีก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 พร้อมทั้งเสนอผู้บังคับบัญชาอนุมัติ 	</a:t>
            </a:r>
          </a:p>
          <a:p>
            <a:pPr marL="101600" lvl="0" indent="360000" algn="thaiDist"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ค่าที่พัก</a:t>
            </a:r>
          </a:p>
          <a:p>
            <a:pPr marL="101600" indent="360000" algn="thaiDist">
              <a:buNone/>
              <a:tabLst>
                <a:tab pos="630238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6.1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ใบเสร็จรับเงิน/บิลรับเงิน/ใบรับเงิน/ใบรับ/บิลเงินสด ต้องมีชื่อผู้เข้าพักที่อยู่มหาวิทยาลัยราชภัฏยะลา  วัน เดือน ปี ที่รับเงิน รายละเอียดการเข้าพัก จำนวนเงินทั้งตัวเลขและตัวอักษร และลายมือชื่อผู้รับเงิน</a:t>
            </a:r>
          </a:p>
          <a:p>
            <a:pPr marL="101600" lvl="0" indent="360000" algn="thaiDist">
              <a:buNone/>
              <a:tabLst>
                <a:tab pos="630238" algn="l"/>
              </a:tabLst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6.2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หรือใบเสร็จรับเงินพร้อมใบแจ้งรายการที่พัก (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Folio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marL="101600" indent="360000" algn="thaiDist">
              <a:buNone/>
            </a:pP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101600" lvl="0" indent="360000" algn="thaiDist">
              <a:spcBef>
                <a:spcPts val="300"/>
              </a:spcBef>
              <a:buNone/>
            </a:pPr>
            <a:endParaRPr lang="th-TH" sz="1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415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body" idx="1"/>
          </p:nvPr>
        </p:nvSpPr>
        <p:spPr>
          <a:xfrm>
            <a:off x="493376" y="101695"/>
            <a:ext cx="8307280" cy="48116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buNone/>
            </a:pP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กรณีเดินทางไปราชการเป็นหมู่คณะ (ต่อ)</a:t>
            </a:r>
          </a:p>
          <a:p>
            <a:pPr marL="101600" indent="0">
              <a:buNone/>
            </a:pPr>
            <a:endParaRPr lang="th-TH" sz="8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925" lvl="1" indent="685800" algn="thaiDist"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6.3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หรือรายละเอียดการเข้าพัก ต้องมีชื่อผู้เข้าพักที่อยู่มหาวิทยาลัยราชภัฏยะลา  วัน เดือน ปี ที่รับเงิน รายละเอียดการเข้าพัก จำนวนเงินทั้งตัวเลขและตัวอักษร และลายมือชื่อผู้รับเงิน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925" lvl="1" indent="412750" algn="thaiDist"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อื่น ๆ ที่เกี่ยวข้อง เช่น ใบเสร็จค่าลงทะเบียน ที่ระบุชื่อผู้เข้าร่วมอบรมพร้อมชื่อที่อยู่มหาวิทยาลัยราชภัฏยะลา</a:t>
            </a:r>
          </a:p>
          <a:p>
            <a:pPr marL="34925" lvl="1" indent="412750" algn="thaiDist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 คำสั่งมหาวิทยาลัยราชภัฏยะลา/หนังสือเชิญบุคคลภายนอก</a:t>
            </a:r>
          </a:p>
          <a:p>
            <a:pPr marL="34925" lvl="1" indent="412750" algn="thaiDist"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9. หนังสือแจ้ง/ต้นเรื่องที่ให้ไปปฏิบัติราชการ</a:t>
            </a:r>
          </a:p>
          <a:p>
            <a:pPr marL="101600" lvl="0" indent="36000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360000" algn="thaiDist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36000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63086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5"/>
          <p:cNvSpPr/>
          <p:nvPr/>
        </p:nvSpPr>
        <p:spPr>
          <a:xfrm>
            <a:off x="4354887" y="573631"/>
            <a:ext cx="4415883" cy="4607887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19" name="Google Shape;719;p35"/>
          <p:cNvSpPr/>
          <p:nvPr/>
        </p:nvSpPr>
        <p:spPr>
          <a:xfrm>
            <a:off x="4572000" y="1010128"/>
            <a:ext cx="3877937" cy="3795851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thaiDist">
              <a:spcBef>
                <a:spcPts val="600"/>
              </a:spcBef>
            </a:pPr>
            <a:r>
              <a:rPr lang="th-TH" sz="26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ea typeface="Source Sans Pro"/>
                <a:cs typeface="TH SarabunPSK" panose="020B0500040200020003" pitchFamily="34" charset="-34"/>
                <a:sym typeface="Source Sans Pro"/>
              </a:rPr>
              <a:t>1. ชื่อ สถานที่อยู่ หรือที่ทำการ            ของผู้รับเงิน</a:t>
            </a:r>
          </a:p>
          <a:p>
            <a:pPr lvl="0" algn="thaiDist">
              <a:spcBef>
                <a:spcPts val="600"/>
              </a:spcBef>
            </a:pPr>
            <a:r>
              <a:rPr lang="th-TH" sz="26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ea typeface="Source Sans Pro"/>
                <a:cs typeface="TH SarabunPSK" panose="020B0500040200020003" pitchFamily="34" charset="-34"/>
                <a:sym typeface="Source Sans Pro"/>
              </a:rPr>
              <a:t>2. วัน เดือน ปี ที่รับเงิน</a:t>
            </a:r>
          </a:p>
          <a:p>
            <a:pPr lvl="0" algn="thaiDist">
              <a:spcBef>
                <a:spcPts val="600"/>
              </a:spcBef>
            </a:pPr>
            <a:r>
              <a:rPr lang="th-TH" sz="26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ea typeface="Source Sans Pro"/>
                <a:cs typeface="TH SarabunPSK" panose="020B0500040200020003" pitchFamily="34" charset="-34"/>
                <a:sym typeface="Source Sans Pro"/>
              </a:rPr>
              <a:t>3. รายการแสดงการรับเงินระบุว่าเป็น      ค่าอะไร</a:t>
            </a:r>
          </a:p>
          <a:p>
            <a:pPr lvl="0" algn="thaiDist">
              <a:spcBef>
                <a:spcPts val="600"/>
              </a:spcBef>
            </a:pPr>
            <a:r>
              <a:rPr lang="th-TH" sz="26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ea typeface="Source Sans Pro"/>
                <a:cs typeface="TH SarabunPSK" panose="020B0500040200020003" pitchFamily="34" charset="-34"/>
                <a:sym typeface="Source Sans Pro"/>
              </a:rPr>
              <a:t>4. จำนวนเงินทั้งตัวเลขและตัวอักษร </a:t>
            </a:r>
          </a:p>
          <a:p>
            <a:pPr lvl="0" algn="thaiDist">
              <a:spcBef>
                <a:spcPts val="600"/>
              </a:spcBef>
            </a:pPr>
            <a:r>
              <a:rPr lang="th-TH" sz="26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ea typeface="Source Sans Pro"/>
                <a:cs typeface="TH SarabunPSK" panose="020B0500040200020003" pitchFamily="34" charset="-34"/>
                <a:sym typeface="Source Sans Pro"/>
              </a:rPr>
              <a:t>5. ลายมือชื่อของผู้รับเงิน</a:t>
            </a:r>
          </a:p>
        </p:txBody>
      </p:sp>
      <p:sp>
        <p:nvSpPr>
          <p:cNvPr id="720" name="Google Shape;720;p35"/>
          <p:cNvSpPr txBox="1">
            <a:spLocks noGrp="1"/>
          </p:cNvSpPr>
          <p:nvPr>
            <p:ph type="body" idx="4294967295"/>
          </p:nvPr>
        </p:nvSpPr>
        <p:spPr>
          <a:xfrm>
            <a:off x="-1" y="2462213"/>
            <a:ext cx="4251167" cy="14144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 algn="ctr">
              <a:buNone/>
            </a:pP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องค์ประกอบของใบเสร็จรับเงิน</a:t>
            </a:r>
          </a:p>
          <a:p>
            <a:pPr marL="0" indent="0" algn="ctr">
              <a:buNone/>
            </a:pP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อย่างน้อยต้องมีรายการ ดังต่อไปนี้</a:t>
            </a:r>
          </a:p>
          <a:p>
            <a:pPr marL="0" lvl="0" indent="0">
              <a:buNone/>
            </a:pPr>
            <a:r>
              <a:rPr lang="th-TH" sz="3200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546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body" idx="1"/>
          </p:nvPr>
        </p:nvSpPr>
        <p:spPr>
          <a:xfrm>
            <a:off x="847023" y="155590"/>
            <a:ext cx="8056344" cy="48909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buNone/>
            </a:pP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b="1" u="sng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หลักฐานที่ใช้ประกอบการยืมเงินทดรองจ่าย</a:t>
            </a:r>
            <a:endParaRPr lang="en-US" sz="2400" u="sng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buNone/>
            </a:pPr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📌</a:t>
            </a:r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กรณียืมเงินเป็นค่าใช้จ่ายในการเดินทางไปราชการ </a:t>
            </a: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ใช้หลักฐานประกอบดังนี้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0" algn="thaiDist"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</a:t>
            </a: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สัญญาการยืมเงิน จำนวน 2 ฉบับ</a:t>
            </a:r>
          </a:p>
          <a:p>
            <a:pPr marL="101600" lvl="0" indent="0" algn="thaiDist">
              <a:spcBef>
                <a:spcPts val="0"/>
              </a:spcBef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 </a:t>
            </a: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สำเนาบันทึกการสำรองเงินงบประมาณ (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</a:t>
            </a: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0" algn="thaiDist">
              <a:spcBef>
                <a:spcPts val="0"/>
              </a:spcBef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</a:t>
            </a: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คำสั่งมหาวิทยาลัยราช</a:t>
            </a:r>
            <a:r>
              <a:rPr lang="th-TH" sz="2000" dirty="0" err="1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ยะลา/หนังสือเชิญบุคคลภายนอก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0" algn="thaiDist">
              <a:spcBef>
                <a:spcPts val="0"/>
              </a:spcBef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 </a:t>
            </a: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หนังสือแจ้ง/ต้นเรื่องที่ให้ไปปฏิบัติราชการ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0" algn="thaiDist">
              <a:spcBef>
                <a:spcPts val="0"/>
              </a:spcBef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5. </a:t>
            </a: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กรณีเดินทางไปราชการด้วยรถยนต์หรือรถจักรยานยนต์ส่วนบุคคล</a:t>
            </a:r>
          </a:p>
          <a:p>
            <a:pPr marL="101600" lvl="0" indent="0" algn="thaiDist">
              <a:spcBef>
                <a:spcPts val="0"/>
              </a:spcBef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5.</a:t>
            </a: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สำหรับบุคคลภายนอก  ต้องมีบันทึกข้อความขออนุญาตเบิกชดเชยค่าน้ำมันเชื้อเพลิงรถยนต์</a:t>
            </a:r>
            <a:b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ส่วนบุคคล/กิโลเมตรละ 4 บาท หรือรถจักรยานยนต์ กิโลเมตรละ 2 บาท โดยระบุชื่อผู้เดินทาง วัน เดือน ปี</a:t>
            </a:r>
            <a:b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ที่ดำเนินการและบันทึกข้อความได้รับการอนุมัติ</a:t>
            </a:r>
          </a:p>
          <a:p>
            <a:pPr marL="101600" lvl="0" indent="0" algn="thaiDist">
              <a:spcBef>
                <a:spcPts val="0"/>
              </a:spcBef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5.</a:t>
            </a: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สำหรับบุคคลภายใน ให้ระบุหมายเลขทะเบียนรถยนต์ส่วนบุคคล/รถจักรยานยนต์ส่วนบุคคล ในคำสั่งให้บุคลากรไปราชการ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0">
              <a:buNone/>
            </a:pPr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</a:p>
          <a:p>
            <a:pPr marL="10160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837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body" idx="1"/>
          </p:nvPr>
        </p:nvSpPr>
        <p:spPr>
          <a:xfrm>
            <a:off x="943276" y="284083"/>
            <a:ext cx="7955190" cy="48909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endParaRPr lang="th-TH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 algn="ctr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400" b="1" u="sng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หลักฐานที่ใช้ประกอบการยืมเงินทดรองจ่าย (ต่อ)</a:t>
            </a:r>
          </a:p>
          <a:p>
            <a:pPr marL="101600" indent="0" algn="ctr">
              <a:buNone/>
            </a:pPr>
            <a:endParaRPr lang="th-TH" sz="800" b="1" u="sng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spcBef>
                <a:spcPts val="0"/>
              </a:spcBef>
              <a:buNone/>
            </a:pPr>
            <a:r>
              <a:rPr lang="th-TH" sz="22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" sz="2200" dirty="0">
                <a:solidFill>
                  <a:schemeClr val="accent2">
                    <a:lumMod val="50000"/>
                  </a:schemeClr>
                </a:solidFill>
              </a:rPr>
              <a:t>📌</a:t>
            </a:r>
            <a:r>
              <a:rPr lang="th-TH" sz="22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กรณียืมเงินเพื่อจัดโครงการฝึกอบรม/สัมมนา ประชุมฯ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ใช้หลักฐานประกอบดังนี้</a:t>
            </a:r>
          </a:p>
          <a:p>
            <a:pPr marL="101600" lvl="0" indent="0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สัญญาการยืมเงิน จำนวน 2 ฉบับ </a:t>
            </a:r>
          </a:p>
          <a:p>
            <a:pPr marL="101600" indent="0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สำเนาบันทึกการสำรองเงินงบประมาณ (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0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เอกสารที่เกี่ยวข้อง เช่น คำสั่งแต่งตั้งคณะกรรมการดำเนินการ หนังสือเชิญวิทยากร ฯลฯ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buNone/>
            </a:pPr>
            <a:r>
              <a:rPr lang="th-TH" sz="22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" sz="2200" dirty="0">
                <a:solidFill>
                  <a:schemeClr val="accent2">
                    <a:lumMod val="50000"/>
                  </a:schemeClr>
                </a:solidFill>
              </a:rPr>
              <a:t>📌</a:t>
            </a:r>
            <a:r>
              <a:rPr lang="th-TH" sz="22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กรณียืมเงินเพื่อจัดซื้อ/จัดจ้าง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ใช้หลักฐานประกอบดังนี้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lvl="0" indent="0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สัญญาการยืมเงิน จำนวน 2 ฉบับ </a:t>
            </a:r>
          </a:p>
          <a:p>
            <a:pPr marL="101600" lvl="0" indent="0">
              <a:spcBef>
                <a:spcPts val="0"/>
              </a:spcBef>
              <a:buNone/>
            </a:pP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 </a:t>
            </a:r>
            <a:r>
              <a: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สำเนารายงานขอซื้อพัสดุ จากระบบ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YRU ERP </a:t>
            </a:r>
            <a:endParaRPr lang="th-TH" sz="22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1600" indent="0">
              <a:buNone/>
            </a:pP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256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body" idx="1"/>
          </p:nvPr>
        </p:nvSpPr>
        <p:spPr>
          <a:xfrm>
            <a:off x="346510" y="324241"/>
            <a:ext cx="8531676" cy="5022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1" indent="0">
              <a:buNone/>
            </a:pPr>
            <a:r>
              <a:rPr lang="th-TH" sz="2400" b="1" u="sng" dirty="0">
                <a:solidFill>
                  <a:schemeClr val="accent2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ให้ผู้ยืมส่งหลักฐานการจ่ายและเงินเหลือจ่ายที่ยืมไป (ถ้ามี) ภายในกำหนดระยะเวลา ดังนี้</a:t>
            </a:r>
            <a:endParaRPr lang="en-US" sz="2400" b="1" u="sng" dirty="0">
              <a:solidFill>
                <a:schemeClr val="accent2">
                  <a:lumMod val="50000"/>
                </a:schemeClr>
              </a:solidFill>
              <a:latin typeface="TH SarabunPSK" panose="020B0500040200020003" charset="-34"/>
              <a:cs typeface="TH SarabunPSK" panose="020B0500040200020003" charset="-34"/>
            </a:endParaRPr>
          </a:p>
          <a:p>
            <a:pPr marL="0" lvl="1" indent="92075" algn="thaiDist">
              <a:spcBef>
                <a:spcPts val="1200"/>
              </a:spcBef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			1.</a:t>
            </a: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 กรณีเดินทางไปประจำต่างสำนัก หรือการเดินทางไปราชการประจำในต่างประเทศ หรือกรณีเดินทางกลับภูมิลำเนาเดิม ให้ส่งแก่มหาวิทยาลัยผู้ให้ยืม โดยทางไปรษณีย์ลงทะเบียนแล้วแต่กรณี ภายใน 30 วัน นับแต่</a:t>
            </a:r>
            <a:b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</a:b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วันได้รับเงิน</a:t>
            </a:r>
          </a:p>
          <a:p>
            <a:pPr marL="0" lvl="1" indent="985838" algn="thaiDist"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	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2.</a:t>
            </a: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 กรณีเดินทางไปราชการอื่น รวมทั้งการเดินทางไปราชการต่างประเทศชั่วคราว ให้ส่งแก่มหาวิทยาลัยผู้ให้ยืม ภายใน 15 วัน นับแต่วันที่กลับมาถึง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TH SarabunPSK" panose="020B0500040200020003" charset="-34"/>
              <a:cs typeface="TH SarabunPSK" panose="020B0500040200020003" charset="-34"/>
            </a:endParaRPr>
          </a:p>
          <a:p>
            <a:pPr marL="0" lvl="1" indent="571500" algn="thaiDist"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	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	3.</a:t>
            </a: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 การยืมเงินเพื่อปฏิบัติราชการ นอกจาก (1) หรือ (2) ให้ส่งแก่มหาวิทยาลัยผู้ให้ยืมภายใน 30 วัน นับแต่</a:t>
            </a:r>
            <a:b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</a:b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วันได้รับเงิน</a:t>
            </a:r>
          </a:p>
          <a:p>
            <a:pPr marL="571500" lvl="1" indent="0" algn="thaiDist">
              <a:buNone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TH SarabunPSK" panose="020B0500040200020003" charset="-34"/>
              <a:cs typeface="TH SarabunPSK" panose="020B0500040200020003" charset="-34"/>
            </a:endParaRPr>
          </a:p>
          <a:p>
            <a:pPr marL="101600" indent="0" algn="thaiDist">
              <a:buNone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	</a:t>
            </a:r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ในกรณีที่ผู้ยืมได้ส่งหลักฐานการจ่าย เพื่อส่งใช้คืนเงินยืมแล้วมีเหตุต้องทักท้วงให้มหาวิทยาลัยผู้ให้ยืมแจ้งข้อทักท้วง</a:t>
            </a:r>
            <a:b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</a:br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charset="-34"/>
                <a:cs typeface="TH SarabunPSK" panose="020B0500040200020003" charset="-34"/>
              </a:rPr>
              <a:t>ให้ผู้ยืมทราบโดยด่วน แล้วให้ผู้ยืมปฏิบัติตามคำทักท้วงภายใน 15 วัน นับจากวันที่ได้รับคำทักท้วง หากผู้ยืมมิได้ดำเนินการ   ตามคำทักท้วง และไม่ได้ชี้แจงเหตุผลให้ส่วนราชการผู้ให้ยืมทราบ ให้มหาวิทยาลัยผู้ให้ยืมดำเนินการตามเงื่อนไขในสัญญาการยืมเงิน โดยถือว่าผู้ยืมยังมิได้ส่งใช้คืนเงินยืมเท่าจำนวนที่ทักท้วงนั้น 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H SarabunPSK" panose="020B0500040200020003" charset="-34"/>
              <a:cs typeface="TH SarabunPSK" panose="020B0500040200020003" charset="-34"/>
            </a:endParaRPr>
          </a:p>
          <a:p>
            <a:pPr marL="101600" lvl="0" indent="0" algn="thaiDist">
              <a:buNone/>
            </a:pPr>
            <a:endParaRPr lang="th-TH" b="1" dirty="0">
              <a:latin typeface="TH SarabunPSK" panose="020B0500040200020003" charset="-34"/>
              <a:cs typeface="TH SarabunPSK" panose="020B0500040200020003" charset="-34"/>
            </a:endParaRPr>
          </a:p>
          <a:p>
            <a:pPr marL="101600" indent="0" algn="thaiDist">
              <a:buNone/>
            </a:pPr>
            <a:r>
              <a:rPr lang="th-TH" b="1" dirty="0">
                <a:latin typeface="TH SarabunPSK" panose="020B0500040200020003" charset="-34"/>
                <a:cs typeface="TH SarabunPSK" panose="020B0500040200020003" charset="-34"/>
              </a:rPr>
              <a:t>	</a:t>
            </a:r>
            <a:endParaRPr lang="th-TH" dirty="0">
              <a:latin typeface="TH SarabunPSK" panose="020B0500040200020003" charset="-34"/>
              <a:cs typeface="TH SarabunPSK" panose="020B0500040200020003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0313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695CFBE-60EC-4B1C-A1B8-03178F88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733" y="1453472"/>
            <a:ext cx="7435300" cy="1619928"/>
          </a:xfrm>
        </p:spPr>
        <p:txBody>
          <a:bodyPr/>
          <a:lstStyle/>
          <a:p>
            <a:r>
              <a:rPr lang="th-TH" sz="72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เอกสารประกอบการเบิกจ่าย</a:t>
            </a:r>
          </a:p>
        </p:txBody>
      </p:sp>
    </p:spTree>
    <p:extLst>
      <p:ext uri="{BB962C8B-B14F-4D97-AF65-F5344CB8AC3E}">
        <p14:creationId xmlns:p14="http://schemas.microsoft.com/office/powerpoint/2010/main" val="417876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A53A707-87C9-4BFB-8DF8-5392018A6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700" y="651058"/>
            <a:ext cx="6996600" cy="715800"/>
          </a:xfrm>
        </p:spPr>
        <p:txBody>
          <a:bodyPr/>
          <a:lstStyle/>
          <a:p>
            <a:b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A491ECE-07B0-4826-9F04-735BB1492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850" y="1540174"/>
            <a:ext cx="6996600" cy="2747346"/>
          </a:xfrm>
        </p:spPr>
        <p:txBody>
          <a:bodyPr/>
          <a:lstStyle/>
          <a:p>
            <a:pPr marL="101600" indent="0" algn="thaiDist">
              <a:buNone/>
            </a:pPr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 หมายความว่า รายจ่ายที่กำหนดให้จ่ายในการบริหารงานประจำตามอำนาจหน้าที่ของส่วนราชการ หรือรายจ่ายที่เป็นผลสืบเนื่องจากการปฏิบัติหน้าที่ดังกล่าวตามที่กำหนดไว้ในแผนงบประมาณ ซึ่งเป็นการเบิกจ่ายจากงบดำเนินงาน ลักษณะค่าตอบแทน ค่าใช้สอย ค่าวัสดุ และค่าสาธารณูปโภค หรืองบรายจ่ายอื่นใดที่เบิกจ่ายในลักษณะเดียวกัน และให้หมายความรวมถึงรายจ่ายที่เกิดจากภารกิจที่ได้รับมอบหมายจากคณะรัฐมนตรีด้วย</a:t>
            </a:r>
          </a:p>
        </p:txBody>
      </p:sp>
      <p:sp>
        <p:nvSpPr>
          <p:cNvPr id="4" name="Google Shape;484;p18">
            <a:extLst>
              <a:ext uri="{FF2B5EF4-FFF2-40B4-BE49-F238E27FC236}">
                <a16:creationId xmlns:a16="http://schemas.microsoft.com/office/drawing/2014/main" id="{95047A87-5CEC-457C-92B7-8C119DCD665D}"/>
              </a:ext>
            </a:extLst>
          </p:cNvPr>
          <p:cNvSpPr txBox="1">
            <a:spLocks/>
          </p:cNvSpPr>
          <p:nvPr/>
        </p:nvSpPr>
        <p:spPr>
          <a:xfrm>
            <a:off x="1073700" y="148776"/>
            <a:ext cx="6996600" cy="1006925"/>
          </a:xfrm>
          <a:prstGeom prst="rect">
            <a:avLst/>
          </a:prstGeom>
          <a:solidFill>
            <a:srgbClr val="98ECE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ระเบียบกระทรวงการคลังว่าด้วยการเบิกจ่ายค่าใช้จ่ายในการบริหารงาน</a:t>
            </a:r>
          </a:p>
          <a:p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ของส่วนราชการ พ.ศ.2553</a:t>
            </a:r>
            <a:endParaRPr lang="th-TH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93180"/>
      </p:ext>
    </p:extLst>
  </p:cSld>
  <p:clrMapOvr>
    <a:masterClrMapping/>
  </p:clrMapOvr>
</p:sld>
</file>

<file path=ppt/theme/theme1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1163</TotalTime>
  <Words>5109</Words>
  <Application>Microsoft Office PowerPoint</Application>
  <PresentationFormat>นำเสนอทางหน้าจอ (16:9)</PresentationFormat>
  <Paragraphs>434</Paragraphs>
  <Slides>42</Slides>
  <Notes>42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42</vt:i4>
      </vt:variant>
    </vt:vector>
  </HeadingPairs>
  <TitlesOfParts>
    <vt:vector size="50" baseType="lpstr">
      <vt:lpstr>Oswald</vt:lpstr>
      <vt:lpstr>Source Sans Pro</vt:lpstr>
      <vt:lpstr>TH SarabunPSK</vt:lpstr>
      <vt:lpstr>Calibri</vt:lpstr>
      <vt:lpstr>Century Gothic</vt:lpstr>
      <vt:lpstr>Wingdings 3</vt:lpstr>
      <vt:lpstr>Arial</vt:lpstr>
      <vt:lpstr>ช่อ</vt:lpstr>
      <vt:lpstr>   กิจกรรมแลกเปลี่ยนเรียนรู้ เรื่อง เอกสารประกอบการเบิกจ่าย   </vt:lpstr>
      <vt:lpstr> การยืมเงินทดรองจ่าย</vt:lpstr>
      <vt:lpstr>การยืมเงินทดรองจ่าย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เอกสารประกอบการเบิกจ่าย</vt:lpstr>
      <vt:lpstr> </vt:lpstr>
      <vt:lpstr>   หมวด 1 ค่าตอบแทน</vt:lpstr>
      <vt:lpstr>หมวด 2 ค่าใช้สอย</vt:lpstr>
      <vt:lpstr>หมวด 3 ค่าวัสดุ</vt:lpstr>
      <vt:lpstr>หมวด 4 ค่าสาธารณูปโภค</vt:lpstr>
      <vt:lpstr>ค่าตอบแทนในการแปลหนังสือ หรือเอกสาร</vt:lpstr>
      <vt:lpstr>ค่าตอบแทนในการจัดเก็บหรือสำรวจข้อมูล</vt:lpstr>
      <vt:lpstr>ค่าบริการไปรษณีย์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ค่าสมนาคุณวิทยากร (ต่อ)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Administrator</dc:creator>
  <cp:lastModifiedBy>ADMIN</cp:lastModifiedBy>
  <cp:revision>180</cp:revision>
  <cp:lastPrinted>2022-01-13T09:55:28Z</cp:lastPrinted>
  <dcterms:modified xsi:type="dcterms:W3CDTF">2022-01-14T08:33:52Z</dcterms:modified>
</cp:coreProperties>
</file>